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8" r:id="rId2"/>
  </p:sldMasterIdLst>
  <p:notesMasterIdLst>
    <p:notesMasterId r:id="rId21"/>
  </p:notesMasterIdLst>
  <p:handoutMasterIdLst>
    <p:handoutMasterId r:id="rId22"/>
  </p:handoutMasterIdLst>
  <p:sldIdLst>
    <p:sldId id="276" r:id="rId3"/>
    <p:sldId id="543" r:id="rId4"/>
    <p:sldId id="604" r:id="rId5"/>
    <p:sldId id="545" r:id="rId6"/>
    <p:sldId id="557" r:id="rId7"/>
    <p:sldId id="597" r:id="rId8"/>
    <p:sldId id="608" r:id="rId9"/>
    <p:sldId id="600" r:id="rId10"/>
    <p:sldId id="601" r:id="rId11"/>
    <p:sldId id="599" r:id="rId12"/>
    <p:sldId id="609" r:id="rId13"/>
    <p:sldId id="610" r:id="rId14"/>
    <p:sldId id="614" r:id="rId15"/>
    <p:sldId id="611" r:id="rId16"/>
    <p:sldId id="612" r:id="rId17"/>
    <p:sldId id="613" r:id="rId18"/>
    <p:sldId id="605" r:id="rId19"/>
    <p:sldId id="286" r:id="rId2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2D050"/>
    <a:srgbClr val="FF7C80"/>
    <a:srgbClr val="8AB51E"/>
    <a:srgbClr val="CDDD7F"/>
    <a:srgbClr val="000000"/>
    <a:srgbClr val="008000"/>
    <a:srgbClr val="8A991E"/>
    <a:srgbClr val="027D51"/>
    <a:srgbClr val="5A850D"/>
    <a:srgbClr val="0F8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3" autoAdjust="0"/>
    <p:restoredTop sz="96625" autoAdjust="0"/>
  </p:normalViewPr>
  <p:slideViewPr>
    <p:cSldViewPr>
      <p:cViewPr varScale="1">
        <p:scale>
          <a:sx n="84" d="100"/>
          <a:sy n="84" d="100"/>
        </p:scale>
        <p:origin x="1080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3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2610" y="-8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92774912474113"/>
          <c:y val="0.10015757056804001"/>
          <c:w val="0.36075176120032199"/>
          <c:h val="0.68630822862500396"/>
        </c:manualLayout>
      </c:layout>
      <c:radarChart>
        <c:radarStyle val="filled"/>
        <c:varyColors val="0"/>
        <c:ser>
          <c:idx val="1"/>
          <c:order val="0"/>
          <c:tx>
            <c:strRef>
              <c:f>FR!$A$2</c:f>
              <c:strCache>
                <c:ptCount val="1"/>
                <c:pt idx="0">
                  <c:v>Tremblante</c:v>
                </c:pt>
              </c:strCache>
            </c:strRef>
          </c:tx>
          <c:spPr>
            <a:solidFill>
              <a:schemeClr val="accent3">
                <a:lumMod val="75000"/>
                <a:alpha val="95000"/>
              </a:schemeClr>
            </a:solidFill>
            <a:ln w="12700"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-6.0573405985384597E-3"/>
                  <c:y val="3.8430860889109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4229362394153499E-2"/>
                  <c:y val="9.6077152222773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1337947299229E-2"/>
                  <c:y val="-1.9215430444554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0764541313845199E-3"/>
                  <c:y val="-1.9215430444554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41337947299229E-2"/>
                  <c:y val="9.6077152222773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FR!$B$1:$F$1</c:f>
              <c:strCache>
                <c:ptCount val="5"/>
                <c:pt idx="0">
                  <c:v>Economique</c:v>
                </c:pt>
                <c:pt idx="1">
                  <c:v>Environnemental</c:v>
                </c:pt>
                <c:pt idx="2">
                  <c:v>Politique</c:v>
                </c:pt>
                <c:pt idx="3">
                  <c:v>Territorial - Social</c:v>
                </c:pt>
                <c:pt idx="4">
                  <c:v>Sanitaire</c:v>
                </c:pt>
              </c:strCache>
            </c:strRef>
          </c:cat>
          <c:val>
            <c:numRef>
              <c:f>FR!$B$2:$F$2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11018128"/>
        <c:axId val="211018688"/>
      </c:radarChart>
      <c:catAx>
        <c:axId val="211018128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211018688"/>
        <c:crosses val="autoZero"/>
        <c:auto val="1"/>
        <c:lblAlgn val="ctr"/>
        <c:lblOffset val="100"/>
        <c:noMultiLvlLbl val="0"/>
      </c:catAx>
      <c:valAx>
        <c:axId val="211018688"/>
        <c:scaling>
          <c:orientation val="minMax"/>
          <c:max val="5"/>
          <c:min val="0"/>
        </c:scaling>
        <c:delete val="0"/>
        <c:axPos val="l"/>
        <c:majorGridlines/>
        <c:numFmt formatCode="General" sourceLinked="1"/>
        <c:majorTickMark val="cross"/>
        <c:minorTickMark val="none"/>
        <c:tickLblPos val="none"/>
        <c:crossAx val="211018128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0.74414</cdr:x>
      <cdr:y>0</cdr:y>
    </cdr:from>
    <cdr:to>
      <cdr:x>0.97486</cdr:x>
      <cdr:y>0.15058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816424" y="-1484784"/>
          <a:ext cx="1183272" cy="39665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fr-FR" sz="1200" u="sng" dirty="0" smtClean="0"/>
            <a:t>Echelle</a:t>
          </a:r>
          <a:r>
            <a:rPr lang="fr-FR" sz="1200" u="none" dirty="0"/>
            <a:t>: 1-5/5</a:t>
          </a:r>
        </a:p>
        <a:p xmlns:a="http://schemas.openxmlformats.org/drawingml/2006/main">
          <a:pPr algn="r"/>
          <a:endParaRPr lang="fr-FR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8" rIns="91414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2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8" rIns="91414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833"/>
            <a:ext cx="2946400" cy="49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8" rIns="91414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9833"/>
            <a:ext cx="2946400" cy="49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8" rIns="91414" bIns="4570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747933-27DC-4578-9B32-BBE16EC643D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833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0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808"/>
          </a:xfrm>
          <a:prstGeom prst="rect">
            <a:avLst/>
          </a:prstGeo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52D941-BE13-4E2B-918F-A190D02217D3}" type="datetimeFigureOut">
              <a:rPr lang="fr-FR"/>
              <a:pPr/>
              <a:t>10/06/2016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3" y="4715711"/>
            <a:ext cx="5438775" cy="4466510"/>
          </a:xfrm>
          <a:prstGeom prst="rect">
            <a:avLst/>
          </a:prstGeo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246"/>
            <a:ext cx="2946400" cy="49680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246"/>
            <a:ext cx="2946400" cy="496808"/>
          </a:xfrm>
          <a:prstGeom prst="rect">
            <a:avLst/>
          </a:prstGeo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C24914-1ED0-4B68-8CEE-18BDED4B114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236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r-FR" baseline="0" dirty="0" smtClean="0"/>
              <a:t> 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614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835" indent="-285706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2823" indent="-228565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599952" indent="-228565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081" indent="-228565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209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338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8467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5596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fld id="{1F08FA4A-5391-438C-9046-4AAC972F7D11}" type="slidenum">
              <a:rPr lang="fr-FR" sz="1200"/>
              <a:pPr eaLnBrk="1" hangingPunct="1"/>
              <a:t>1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14864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fr-FR" baseline="0" dirty="0" smtClean="0"/>
              <a:t>Du point de vue des connaissances:</a:t>
            </a:r>
          </a:p>
          <a:p>
            <a:pPr marL="0" indent="0">
              <a:buFontTx/>
              <a:buNone/>
            </a:pPr>
            <a:endParaRPr lang="fr-FR" baseline="0" dirty="0" smtClean="0"/>
          </a:p>
          <a:p>
            <a:pPr marL="0" indent="0">
              <a:buFontTx/>
              <a:buNone/>
            </a:pPr>
            <a:r>
              <a:rPr lang="fr-FR" baseline="0" dirty="0" smtClean="0"/>
              <a:t>Inputs: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Absorption des K disponibles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dans bassin international (Edinbourg,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Hopital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Saint Louis pour maladies à prion…)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Adaptation des K INRA et sur rayon Roquefort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Qualité des connaissances produites: taille statistique du troupeau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de Langlade et des troupeaux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expérimentaux du CDEO,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et ancienneté du suivi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Partenariat ENVT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décisif pour 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aire communiquer des mondes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Alors que la SAGA est très proche des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professionnels de la sélection génétique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(Centre Départemental d’Elevage Ovin, CDEO), l’ENVT entretient aussi des relations avec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les acteurs du monde sanitaire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(Groupement de Défense Sanitaire, GDS, et Direction Départementale des Services Vétérinaires, DDSV) duquel relève au départ la gestion de la tremblante.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permet de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faire communiquer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les différents mondes de la recherche (recherche fondamentale sur le prion, génétique appliquée, médecine vétérinaire), les mondes professionnels et l'administration,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sur les attentes, les contraintes et enjeux.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indent="0">
              <a:buFontTx/>
              <a:buNone/>
            </a:pPr>
            <a:endParaRPr lang="fr-FR" dirty="0" smtClean="0"/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Interm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Plusieurs responsables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du CDEO ont été formés à l'INRA.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=&gt; compétences et connivence professionnels/scientifiques: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 schéma de sélection existant utilisé comme support du plan d'action génétique contre la tremblante.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Expertise des scientifiques INRA et ENVT auprès AFSA: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La reconnaissance dans les avis scientifiques de l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’AFSSA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 l’intérêt de l’approche génétique proposée dans le P64 a été le levier pour étendre le concept de sélection génétique de la résistance à la tremblante à l’échelle nationale </a:t>
            </a:r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843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fr-FR" baseline="0" dirty="0" smtClean="0"/>
              <a:t>Du point de vue des connaissances:</a:t>
            </a:r>
          </a:p>
          <a:p>
            <a:pPr marL="0" indent="0">
              <a:buFontTx/>
              <a:buNone/>
            </a:pPr>
            <a:endParaRPr lang="fr-FR" baseline="0" dirty="0" smtClean="0"/>
          </a:p>
          <a:p>
            <a:pPr marL="0" indent="0">
              <a:buFontTx/>
              <a:buNone/>
            </a:pPr>
            <a:r>
              <a:rPr lang="fr-FR" baseline="0" dirty="0" smtClean="0"/>
              <a:t>Inputs: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Absorption des K disponibles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dans bassin international (Edinbourg,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Hopital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Saint Louis pour maladies à prion…)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Adaptation des K INRA et sur rayon Roquefort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Qualité des connaissances produites: taille statistique du troupeau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de Langlade et des troupeaux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expérimentaux du CDEO,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et ancienneté du suivi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Partenariat ENVT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décisif pour 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aire communiquer des mondes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Alors que la SAGA est très proche des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professionnels de la sélection génétique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(Centre Départemental d’Elevage Ovin, CDEO), l’ENVT entretient aussi des relations avec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les acteurs du monde sanitaire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(Groupement de Défense Sanitaire, GDS, et Direction Départementale des Services Vétérinaires, DDSV) duquel relève au départ la gestion de la tremblante.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permet de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faire communiquer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les différents mondes de la recherche (recherche fondamentale sur le prion, génétique appliquée, médecine vétérinaire), les mondes professionnels et l'administration,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sur les attentes, les contraintes et enjeux.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indent="0">
              <a:buFontTx/>
              <a:buNone/>
            </a:pPr>
            <a:endParaRPr lang="fr-FR" dirty="0" smtClean="0"/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Interm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Plusieurs responsables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du CDEO ont été formés à l'INRA.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=&gt; compétences et connivence professionnels/scientifiques: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 schéma de sélection existant utilisé comme support du plan d'action génétique contre la tremblante.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Expertise des scientifiques INRA et ENVT auprès AFSA: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La reconnaissance dans les avis scientifiques de l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’AFSSA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 l’intérêt de l’approche génétique proposée dans le P64 a été le levier pour étendre le concept de sélection génétique de la résistance à la tremblante à l’échelle nationale </a:t>
            </a:r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17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635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1523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124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324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- Illustration simple par deux couleurs codées: bleu clair pour les événements impliquant l’INRA et bleu marine pour le événements de contexte</a:t>
            </a:r>
            <a:endParaRPr lang="fr-FR" dirty="0" smtClean="0"/>
          </a:p>
          <a:p>
            <a:r>
              <a:rPr lang="fr-FR" baseline="0" dirty="0" smtClean="0"/>
              <a:t>(Chronologie inspirée de la visualisation utilisée par le </a:t>
            </a:r>
            <a:r>
              <a:rPr lang="fr-FR" baseline="0" dirty="0" err="1" smtClean="0"/>
              <a:t>Wellcome</a:t>
            </a:r>
            <a:r>
              <a:rPr lang="fr-FR" baseline="0" dirty="0" smtClean="0"/>
              <a:t> Trust)</a:t>
            </a:r>
          </a:p>
          <a:p>
            <a:r>
              <a:rPr lang="fr-FR" baseline="0" dirty="0" smtClean="0"/>
              <a:t/>
            </a:r>
            <a:br>
              <a:rPr lang="fr-FR" baseline="0" dirty="0" smtClean="0"/>
            </a:br>
            <a:r>
              <a:rPr lang="fr-FR" baseline="0" dirty="0" smtClean="0"/>
              <a:t>Du point de vue des connaissances:</a:t>
            </a:r>
          </a:p>
          <a:p>
            <a:pPr marL="171450" indent="-171450">
              <a:buFontTx/>
              <a:buChar char="-"/>
            </a:pP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Temps long</a:t>
            </a: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d’accumulation des K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 (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Depuis la loi d’orientation agricole de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1966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, l’INRA est chargé notamment de gérer les bases de données zootechniques et reçoit la mission d’évaluer les reproducteurs ruminants. La Station d’Amélioration Génétique des Animaux (SAGA), basée à Toulouse, est créée en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1970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</a:t>
            </a:r>
          </a:p>
          <a:p>
            <a:pPr marL="171450" indent="-171450" algn="l">
              <a:buFontTx/>
              <a:buChar char="-"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connaissances</a:t>
            </a: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partagées avec la filière de manière continue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 : les acteurs de la filière sont formés par l’INRA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et habitués à travailler avec les scientifiques. </a:t>
            </a:r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Temps long de crédibilisation des connaissances 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(suite à précédente intégration des K dans le dispositif expérimental Roquefort; et grâce à troupeau expérimental de grande taille) et dans un bassin international ancien et large (notamment l’université d’Edimbourg)</a:t>
            </a:r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CAC1D-5B6D-446E-BD6B-B9943152F27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001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- Illustration simple par deux couleurs codées: bleu clair pour les événements impliquant l’INRA et bleu marine pour le événements de contexte</a:t>
            </a:r>
            <a:endParaRPr lang="fr-FR" dirty="0" smtClean="0"/>
          </a:p>
          <a:p>
            <a:r>
              <a:rPr lang="fr-FR" baseline="0" dirty="0" smtClean="0"/>
              <a:t>(Chronologie inspirée de la visualisation utilisée par le </a:t>
            </a:r>
            <a:r>
              <a:rPr lang="fr-FR" baseline="0" dirty="0" err="1" smtClean="0"/>
              <a:t>Wellcome</a:t>
            </a:r>
            <a:r>
              <a:rPr lang="fr-FR" baseline="0" dirty="0" smtClean="0"/>
              <a:t> Trust)</a:t>
            </a:r>
          </a:p>
          <a:p>
            <a:r>
              <a:rPr lang="fr-FR" baseline="0" dirty="0" smtClean="0"/>
              <a:t/>
            </a:r>
            <a:br>
              <a:rPr lang="fr-FR" baseline="0" dirty="0" smtClean="0"/>
            </a:br>
            <a:r>
              <a:rPr lang="fr-FR" baseline="0" dirty="0" smtClean="0"/>
              <a:t>Du point de vue des connaissances:</a:t>
            </a:r>
          </a:p>
          <a:p>
            <a:pPr marL="171450" indent="-171450">
              <a:buFontTx/>
              <a:buChar char="-"/>
            </a:pP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Temps long</a:t>
            </a: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d’accumulation des K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 (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Depuis la loi d’orientation agricole de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1966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, l’INRA est chargé notamment de gérer les bases de données zootechniques et reçoit la mission d’évaluer les reproducteurs ruminants. La Station d’Amélioration Génétique des Animaux (SAGA), basée à Toulouse, est créée en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1970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.</a:t>
            </a:r>
          </a:p>
          <a:p>
            <a:pPr marL="171450" indent="-171450" algn="l">
              <a:buFontTx/>
              <a:buChar char="-"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connaissances</a:t>
            </a: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partagées avec la filière de manière continue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 : les acteurs de la filière sont formés par l’INRA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et habitués à travailler avec les scientifiques. </a:t>
            </a:r>
            <a:endParaRPr lang="fr-FR" sz="1200" kern="1200" baseline="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fr-F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Temps long de crédibilisation des connaissances 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(suite à précédente intégration des K dans le dispositif expérimental Roquefort; et grâce à troupeau expérimental de grande taille) et dans un bassin international ancien et large (notamment l’université d’Edimbourg)</a:t>
            </a:r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CAC1D-5B6D-446E-BD6B-B9943152F27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0261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Radar rôle= distinguer les dimensions</a:t>
            </a:r>
            <a:r>
              <a:rPr lang="fr-FR" baseline="0" dirty="0" smtClean="0"/>
              <a:t> les plus importantes qui seront explorées dans le tableau accompagnateur.</a:t>
            </a:r>
          </a:p>
          <a:p>
            <a:r>
              <a:rPr lang="fr-FR" baseline="0" dirty="0" smtClean="0"/>
              <a:t>Dans la mesure du possible les indicateurs sont fournis par les bénéficiaires (on capture ce qui est important pour eux)</a:t>
            </a:r>
          </a:p>
          <a:p>
            <a:r>
              <a:rPr lang="fr-FR" baseline="0" dirty="0" smtClean="0"/>
              <a:t>Ici apparaissent les bénéficiaires: les éleveurs des PO, la biodiversité, les politiques, les consommateurs en général</a:t>
            </a:r>
          </a:p>
          <a:p>
            <a:endParaRPr lang="fr-FR" baseline="0" dirty="0" smtClean="0"/>
          </a:p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6527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</a:t>
            </a:r>
            <a:r>
              <a:rPr lang="fr-FR" baseline="0" dirty="0" smtClean="0"/>
              <a:t> chemin d’impact est une représentation inspirée du schéma input-output-impact et le travail du CGIAR avec quatre notions essentielles illustrée par des codes couleur différents</a:t>
            </a:r>
          </a:p>
          <a:p>
            <a:pPr marL="0" indent="0">
              <a:buFontTx/>
              <a:buNone/>
            </a:pPr>
            <a:endParaRPr lang="fr-FR" baseline="0" dirty="0" smtClean="0"/>
          </a:p>
          <a:p>
            <a:pPr marL="0" indent="0">
              <a:buFontTx/>
              <a:buNone/>
            </a:pPr>
            <a:r>
              <a:rPr lang="fr-FR" baseline="0" dirty="0" smtClean="0"/>
              <a:t>1) Enrichissement de la notions d’inputs: pas uniquement les investissements au sens classique mais toute la configuration productive (rôle des infrastructures et des partenariats, essais expérimentaux)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2) Rôle des intermédiaires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3) Distinction impact 1 (premiers utilisateurs) et généralisation (impact 2)</a:t>
            </a:r>
          </a:p>
          <a:p>
            <a:pPr marL="0" indent="0">
              <a:buFontTx/>
              <a:buNone/>
            </a:pPr>
            <a:r>
              <a:rPr lang="fr-FR" baseline="0" dirty="0" smtClean="0"/>
              <a:t>4) Importance du contexte dans la genèse de l’impact.</a:t>
            </a:r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898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fr-FR" baseline="0" dirty="0" smtClean="0"/>
              <a:t>Du point de vue des connaissances:</a:t>
            </a:r>
          </a:p>
          <a:p>
            <a:pPr marL="0" indent="0">
              <a:buFontTx/>
              <a:buNone/>
            </a:pPr>
            <a:endParaRPr lang="fr-FR" baseline="0" dirty="0" smtClean="0"/>
          </a:p>
          <a:p>
            <a:pPr marL="0" indent="0">
              <a:buFontTx/>
              <a:buNone/>
            </a:pPr>
            <a:r>
              <a:rPr lang="fr-FR" baseline="0" dirty="0" smtClean="0"/>
              <a:t>Inputs: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Absorption des K disponibles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dans bassin international (Edinbourg,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Hopital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Saint Louis pour maladies à prion…)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Adaptation des K INRA et sur rayon Roquefort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Qualité des connaissances produites: taille statistique du troupeau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de Langlade et des troupeaux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expérimentaux du CDEO,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et ancienneté du suivi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Partenariat ENVT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décisif pour 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aire communiquer des mondes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Alors que la SAGA est très proche des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professionnels de la sélection génétique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(Centre Départemental d’Elevage Ovin, CDEO), l’ENVT entretient aussi des relations avec </a:t>
            </a:r>
            <a:r>
              <a:rPr lang="fr-FR" sz="1200" b="1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les acteurs du monde sanitaire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(Groupement de Défense Sanitaire, GDS, et Direction Départementale des Services Vétérinaires, DDSV) duquel relève au départ la gestion de la tremblante.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permet de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faire communiquer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les différents mondes de la recherche (recherche fondamentale sur le prion, génétique appliquée, médecine vétérinaire), les mondes professionnels et l'administration,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sur les attentes, les contraintes et enjeux.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/>
              <a:buChar char="Þ"/>
              <a:tabLst/>
              <a:defRPr/>
            </a:pP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indent="0">
              <a:buFontTx/>
              <a:buNone/>
            </a:pPr>
            <a:endParaRPr lang="fr-FR" dirty="0" smtClean="0"/>
          </a:p>
          <a:p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Interm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Plusieurs responsables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du CDEO ont été formés à l'INRA.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=&gt; compétences et connivence professionnels/scientifiques: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le schéma de sélection existant utilisé comme support du plan d'action génétique contre la tremblante.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Expertise des scientifiques INRA et ENVT auprès AFSA: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La reconnaissance dans les avis scientifiques de l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’AFSSA 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de l’intérêt de l’approche génétique proposée dans le P64 a été le levier pour étendre le concept de sélection génétique de la résistance à la tremblante à l’échelle nationale </a:t>
            </a:r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24914-1ED0-4B68-8CEE-18BDED4B114A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211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38600" y="5943600"/>
            <a:ext cx="3124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	A L I M E N T A T I O N                    </a:t>
            </a:r>
          </a:p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  A G R I C U L T U R E</a:t>
            </a:r>
          </a:p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	  E N V I R O N N E M E N T</a:t>
            </a:r>
            <a:endParaRPr lang="fr-FR" b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5" name="Picture 5" descr="Soleil vert.tif                                                00058146Macintosh HD                   ABA78158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-92075"/>
            <a:ext cx="2879725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e 9"/>
          <p:cNvGrpSpPr/>
          <p:nvPr userDrawn="1"/>
        </p:nvGrpSpPr>
        <p:grpSpPr>
          <a:xfrm>
            <a:off x="0" y="6120399"/>
            <a:ext cx="9144000" cy="737601"/>
            <a:chOff x="0" y="6120399"/>
            <a:chExt cx="9144000" cy="737601"/>
          </a:xfrm>
        </p:grpSpPr>
        <p:sp>
          <p:nvSpPr>
            <p:cNvPr id="11" name="Rectangle 10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solidFill>
              <a:srgbClr val="6F9D2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504" y="6309320"/>
              <a:ext cx="1080000" cy="447225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0" y="6120399"/>
              <a:ext cx="1403648" cy="45719"/>
            </a:xfrm>
            <a:prstGeom prst="rect">
              <a:avLst/>
            </a:prstGeom>
            <a:solidFill>
              <a:srgbClr val="C5DD0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283871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31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55386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72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293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804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229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4780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673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5159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1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400" b="1">
                <a:latin typeface="Arial Narrow" panose="020B0606020202030204" pitchFamily="34" charset="0"/>
              </a:defRPr>
            </a:lvl1pPr>
            <a:lvl2pPr>
              <a:defRPr sz="2000" b="1">
                <a:latin typeface="Arial Narrow" panose="020B0606020202030204" pitchFamily="34" charset="0"/>
              </a:defRPr>
            </a:lvl2pPr>
            <a:lvl3pPr>
              <a:defRPr sz="1800">
                <a:latin typeface="Arial Narrow" panose="020B0606020202030204" pitchFamily="34" charset="0"/>
              </a:defRPr>
            </a:lvl3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89002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186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341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10/06/2016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9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2800" b="1" cap="all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5641484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 Narrow" panose="020B0606020202030204" pitchFamily="34" charset="0"/>
              </a:defRPr>
            </a:lvl1pPr>
            <a:lvl2pPr>
              <a:defRPr sz="2000">
                <a:latin typeface="Arial Narrow" panose="020B0606020202030204" pitchFamily="34" charset="0"/>
              </a:defRPr>
            </a:lvl2pPr>
            <a:lvl3pPr>
              <a:defRPr sz="1800">
                <a:latin typeface="Arial Narrow" panose="020B060602020203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 Narrow" panose="020B0606020202030204" pitchFamily="34" charset="0"/>
              </a:defRPr>
            </a:lvl2pPr>
            <a:lvl3pPr>
              <a:defRPr sz="2000">
                <a:latin typeface="Arial Narrow" panose="020B060602020203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812581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 Narrow" panose="020B0606020202030204" pitchFamily="34" charset="0"/>
              </a:defRPr>
            </a:lvl1pPr>
            <a:lvl2pPr>
              <a:defRPr sz="1600">
                <a:latin typeface="Arial Narrow" panose="020B060602020203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>
                <a:latin typeface="Arial Narrow" panose="020B0606020202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 Narrow" panose="020B0606020202030204" pitchFamily="34" charset="0"/>
              </a:defRPr>
            </a:lvl1pPr>
            <a:lvl2pPr>
              <a:defRPr sz="1600">
                <a:latin typeface="Arial Narrow" panose="020B060602020203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69478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21253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5584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0953146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10406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1"/>
          <p:cNvSpPr txBox="1">
            <a:spLocks noChangeArrowheads="1"/>
          </p:cNvSpPr>
          <p:nvPr/>
        </p:nvSpPr>
        <p:spPr bwMode="auto">
          <a:xfrm>
            <a:off x="4038600" y="5943600"/>
            <a:ext cx="312420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	A L I M E N T A T I O N                    </a:t>
            </a:r>
          </a:p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  A G R I C U L T U R E</a:t>
            </a:r>
          </a:p>
          <a:p>
            <a:pPr eaLnBrk="1" hangingPunct="1">
              <a:lnSpc>
                <a:spcPct val="130000"/>
              </a:lnSpc>
            </a:pPr>
            <a:r>
              <a:rPr lang="fr-FR" sz="1200" b="1">
                <a:solidFill>
                  <a:schemeClr val="bg1"/>
                </a:solidFill>
                <a:latin typeface="Arial Narrow" pitchFamily="34" charset="0"/>
              </a:rPr>
              <a:t>	  E N V I R O N N E M E N T</a:t>
            </a:r>
            <a:endParaRPr lang="fr-FR" b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029" name="Picture 51" descr="Soleil vert.tif                                                00058146Macintosh HD                   ABA78158: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-92075"/>
            <a:ext cx="2879725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e 10"/>
          <p:cNvGrpSpPr/>
          <p:nvPr userDrawn="1"/>
        </p:nvGrpSpPr>
        <p:grpSpPr>
          <a:xfrm>
            <a:off x="0" y="6120399"/>
            <a:ext cx="9144000" cy="737601"/>
            <a:chOff x="0" y="6120399"/>
            <a:chExt cx="9144000" cy="737601"/>
          </a:xfrm>
        </p:grpSpPr>
        <p:sp>
          <p:nvSpPr>
            <p:cNvPr id="12" name="Rectangle 11"/>
            <p:cNvSpPr/>
            <p:nvPr/>
          </p:nvSpPr>
          <p:spPr>
            <a:xfrm>
              <a:off x="0" y="6165304"/>
              <a:ext cx="9144000" cy="692696"/>
            </a:xfrm>
            <a:prstGeom prst="rect">
              <a:avLst/>
            </a:prstGeom>
            <a:solidFill>
              <a:srgbClr val="6F9D2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504" y="6309320"/>
              <a:ext cx="1080000" cy="447225"/>
            </a:xfrm>
            <a:prstGeom prst="rect">
              <a:avLst/>
            </a:prstGeom>
          </p:spPr>
        </p:pic>
        <p:sp>
          <p:nvSpPr>
            <p:cNvPr id="14" name="Rectangle 13"/>
            <p:cNvSpPr/>
            <p:nvPr/>
          </p:nvSpPr>
          <p:spPr>
            <a:xfrm>
              <a:off x="0" y="6120399"/>
              <a:ext cx="1403648" cy="45719"/>
            </a:xfrm>
            <a:prstGeom prst="rect">
              <a:avLst/>
            </a:prstGeom>
            <a:solidFill>
              <a:srgbClr val="C5DD01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sp>
        <p:nvSpPr>
          <p:cNvPr id="16" name="Espace réservé du numéro de diapositive 3"/>
          <p:cNvSpPr txBox="1">
            <a:spLocks/>
          </p:cNvSpPr>
          <p:nvPr userDrawn="1"/>
        </p:nvSpPr>
        <p:spPr>
          <a:xfrm>
            <a:off x="7884368" y="6246000"/>
            <a:ext cx="1123727" cy="24938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BE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fld id="{CF4668DC-857F-487D-BFFA-8C0CA5037977}" type="slidenum">
              <a:rPr lang="fr-BE" sz="16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‹N°›</a:t>
            </a:fld>
            <a:endParaRPr lang="fr-BE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32F534B-CD1D-49F9-957C-B747BEB14E3E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10/06/2016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CEE0ACB-6A9A-40AF-BE6B-1A1189984B58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7155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ra.fr/asirpa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ChangeArrowheads="1"/>
          </p:cNvSpPr>
          <p:nvPr/>
        </p:nvSpPr>
        <p:spPr bwMode="auto">
          <a:xfrm>
            <a:off x="0" y="1520825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Aft>
                <a:spcPct val="50000"/>
              </a:spcAft>
            </a:pPr>
            <a:endParaRPr lang="fr-FR" sz="4400" i="1" dirty="0">
              <a:solidFill>
                <a:srgbClr val="FFCC00"/>
              </a:solidFill>
              <a:latin typeface="Monotype Corsiva" pitchFamily="66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0" y="176213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fr-FR" sz="2000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2667000" y="3500438"/>
            <a:ext cx="6477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z="2000" b="1" dirty="0">
              <a:solidFill>
                <a:srgbClr val="8AB51E"/>
              </a:solidFill>
              <a:latin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1700808"/>
            <a:ext cx="9144000" cy="414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fr-FR" sz="3400" b="1" dirty="0" smtClean="0">
                <a:solidFill>
                  <a:srgbClr val="8AB51E"/>
                </a:solidFill>
                <a:latin typeface="Arial"/>
                <a:cs typeface="Arial"/>
              </a:rPr>
              <a:t>Quelles connaissances pour l’impact?</a:t>
            </a:r>
          </a:p>
          <a:p>
            <a:pPr algn="ctr"/>
            <a:endParaRPr lang="fr-FR" sz="3200" b="1" dirty="0">
              <a:solidFill>
                <a:srgbClr val="8AB51E"/>
              </a:solidFill>
              <a:latin typeface="Arial"/>
              <a:cs typeface="Arial"/>
            </a:endParaRPr>
          </a:p>
          <a:p>
            <a:pPr algn="ctr"/>
            <a:endParaRPr lang="fr-FR" sz="3200" b="1" dirty="0" smtClean="0">
              <a:solidFill>
                <a:srgbClr val="8AB51E"/>
              </a:solidFill>
              <a:latin typeface="Arial"/>
              <a:cs typeface="Arial"/>
            </a:endParaRPr>
          </a:p>
          <a:p>
            <a:pPr algn="ctr"/>
            <a:r>
              <a:rPr lang="fr-FR" sz="2800" b="1" dirty="0" smtClean="0">
                <a:solidFill>
                  <a:srgbClr val="8AB51E"/>
                </a:solidFill>
                <a:latin typeface="Arial"/>
                <a:cs typeface="Arial"/>
              </a:rPr>
              <a:t>L’éclairage de la méthode ASIRPA</a:t>
            </a:r>
          </a:p>
          <a:p>
            <a:pPr algn="ctr"/>
            <a:endParaRPr lang="fr-FR" sz="2000" b="1" i="1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algn="ctr"/>
            <a:endParaRPr lang="fr-FR" sz="2000" b="1" i="1" dirty="0">
              <a:solidFill>
                <a:srgbClr val="C00000"/>
              </a:solidFill>
              <a:latin typeface="Arial"/>
              <a:cs typeface="Arial"/>
            </a:endParaRPr>
          </a:p>
          <a:p>
            <a:pPr algn="ctr"/>
            <a:endParaRPr lang="fr-FR" sz="2000" b="1" i="1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algn="r"/>
            <a:r>
              <a:rPr lang="fr-FR" sz="2000" dirty="0" smtClean="0"/>
              <a:t>Ecole-chercheurs </a:t>
            </a:r>
            <a:r>
              <a:rPr lang="fr-FR" sz="2000" dirty="0"/>
              <a:t>INRA-SAD / CIRAD </a:t>
            </a:r>
            <a:endParaRPr lang="fr-FR" sz="2000" dirty="0" smtClean="0"/>
          </a:p>
          <a:p>
            <a:pPr algn="r"/>
            <a:r>
              <a:rPr lang="fr-FR" sz="2000" dirty="0" smtClean="0"/>
              <a:t>Produire </a:t>
            </a:r>
            <a:r>
              <a:rPr lang="fr-FR" sz="2000" dirty="0"/>
              <a:t>et mobiliser différentes formes de connaissances </a:t>
            </a:r>
            <a:endParaRPr lang="fr-FR" sz="2000" dirty="0" smtClean="0"/>
          </a:p>
          <a:p>
            <a:pPr algn="r"/>
            <a:r>
              <a:rPr lang="fr-FR" sz="2000" dirty="0" smtClean="0"/>
              <a:t>pour </a:t>
            </a:r>
            <a:r>
              <a:rPr lang="fr-FR" sz="2000" dirty="0"/>
              <a:t>et sur la transformation des systèmes </a:t>
            </a:r>
            <a:r>
              <a:rPr lang="fr-FR" sz="2000" dirty="0" smtClean="0"/>
              <a:t>agricoles</a:t>
            </a:r>
          </a:p>
          <a:p>
            <a:pPr algn="r"/>
            <a:endParaRPr lang="fr-FR" sz="2000" b="1" i="1" dirty="0" smtClean="0">
              <a:latin typeface="Arial"/>
              <a:cs typeface="Arial"/>
            </a:endParaRPr>
          </a:p>
          <a:p>
            <a:pPr algn="r"/>
            <a:r>
              <a:rPr lang="fr-FR" sz="2000" b="1" i="1" dirty="0" smtClean="0">
                <a:latin typeface="Arial"/>
                <a:cs typeface="Arial"/>
              </a:rPr>
              <a:t>Ariane </a:t>
            </a:r>
            <a:r>
              <a:rPr lang="fr-FR" sz="2000" b="1" i="1" dirty="0">
                <a:latin typeface="Arial"/>
                <a:cs typeface="Arial"/>
              </a:rPr>
              <a:t>Gaunand</a:t>
            </a:r>
          </a:p>
          <a:p>
            <a:pPr algn="r"/>
            <a:endParaRPr lang="fr-FR" sz="2000" dirty="0"/>
          </a:p>
          <a:p>
            <a:pPr algn="r"/>
            <a:endParaRPr lang="cs-CZ" sz="2000" i="1" dirty="0" smtClean="0">
              <a:latin typeface="Arial" pitchFamily="34" charset="0"/>
              <a:cs typeface="Times New Roman" pitchFamily="18" charset="0"/>
            </a:endParaRPr>
          </a:p>
          <a:p>
            <a:pPr algn="ctr"/>
            <a:endParaRPr lang="en-US" sz="2000" b="1" i="1" dirty="0" smtClean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617" y="116632"/>
            <a:ext cx="2113479" cy="8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" y="19094"/>
            <a:ext cx="1593845" cy="1265217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7717444" y="-4251"/>
            <a:ext cx="232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LISIS</a:t>
            </a:r>
            <a:endParaRPr lang="fr-FR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802" y="1916831"/>
            <a:ext cx="7199312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Le chemin d’impact ASIRPA: exemple de la tremblante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7932" y="764704"/>
            <a:ext cx="6256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spcBef>
                <a:spcPts val="600"/>
              </a:spcBef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=&gt; Les contributions de l’INRA dans le système d’acteurs</a:t>
            </a:r>
            <a:endParaRPr lang="fr-FR" sz="1800" kern="0" dirty="0">
              <a:solidFill>
                <a:schemeClr val="accent4"/>
              </a:solidFill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30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802" y="1916831"/>
            <a:ext cx="7199312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Le chemin d’impact ASIRPA: exemple de la tremblante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7932" y="764704"/>
            <a:ext cx="6256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spcBef>
                <a:spcPts val="600"/>
              </a:spcBef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=&gt; Les contributions de l’INRA dans le système d’acteurs</a:t>
            </a:r>
            <a:endParaRPr lang="fr-FR" sz="1800" kern="0" dirty="0">
              <a:solidFill>
                <a:schemeClr val="accent4"/>
              </a:solidFill>
              <a:latin typeface="Arial" pitchFamily="34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411760" y="3590937"/>
            <a:ext cx="648072" cy="36004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3491880" y="4509120"/>
            <a:ext cx="792088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1288223" y="4581128"/>
            <a:ext cx="823754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4572000" y="2545428"/>
            <a:ext cx="504056" cy="4875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944016" y="5517232"/>
            <a:ext cx="823754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59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802" y="1916831"/>
            <a:ext cx="7199312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Le chemin d’impact ASIRPA: exemple de la tremblante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87932" y="764704"/>
            <a:ext cx="6256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spcBef>
                <a:spcPts val="600"/>
              </a:spcBef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=&gt; Les contributions de l’INRA dans le système d’acteurs</a:t>
            </a:r>
            <a:endParaRPr lang="fr-FR" sz="1800" kern="0" dirty="0">
              <a:solidFill>
                <a:schemeClr val="accent4"/>
              </a:solidFill>
              <a:latin typeface="Arial" pitchFamily="34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411760" y="3590937"/>
            <a:ext cx="648072" cy="36004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V="1">
            <a:off x="3491880" y="4509120"/>
            <a:ext cx="792088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1288223" y="4581128"/>
            <a:ext cx="823754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4572000" y="2545428"/>
            <a:ext cx="504056" cy="48752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944016" y="5517232"/>
            <a:ext cx="823754" cy="504056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466"/>
          <a:stretch/>
        </p:blipFill>
        <p:spPr bwMode="auto">
          <a:xfrm>
            <a:off x="1755520" y="302990"/>
            <a:ext cx="5976662" cy="624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04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83374" y="2884064"/>
            <a:ext cx="2426790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Assurer la limitation de la propagation de l’ESB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83374" y="4385314"/>
            <a:ext cx="2500994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Economique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Compétitivité des systèmes agropastoraux en milieux difficiles préservés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83375" y="2159017"/>
            <a:ext cx="2426790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Sanitaire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Réduction des ovins atteints de tremblante en Pyrénées Orientales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83374" y="3727255"/>
            <a:ext cx="2500994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Environnement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Préservation de la race </a:t>
            </a:r>
            <a:r>
              <a:rPr lang="fr-FR" sz="800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Manech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Tête Rousse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8100392" y="2081058"/>
            <a:ext cx="1080120" cy="56514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Réduction des ovins atteints de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tremblante en France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884368" y="6545554"/>
            <a:ext cx="1296144" cy="19581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2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5383374" y="6545554"/>
            <a:ext cx="2500994" cy="19581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1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526586" y="1793026"/>
            <a:ext cx="2861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Impact anticipés: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cxnSp>
        <p:nvCxnSpPr>
          <p:cNvPr id="67" name="Connecteur droit avec flèche 66"/>
          <p:cNvCxnSpPr>
            <a:stCxn id="5" idx="3"/>
            <a:endCxn id="32" idx="1"/>
          </p:cNvCxnSpPr>
          <p:nvPr/>
        </p:nvCxnSpPr>
        <p:spPr>
          <a:xfrm flipV="1">
            <a:off x="7810165" y="2363631"/>
            <a:ext cx="290227" cy="1640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Comment construire un chemin d’impact?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13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83374" y="2884064"/>
            <a:ext cx="2426790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Assurer la limitation de la propagation de l’ESB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83374" y="4385314"/>
            <a:ext cx="2500994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Economique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Compétitivité des systèmes agropastoraux en milieux difficiles préservés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83375" y="2159017"/>
            <a:ext cx="2426790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Sanitaire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Réduction des ovins atteints de tremblante en Pyrénées Orientales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83374" y="3727255"/>
            <a:ext cx="2500994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Environnement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Préservation de la race </a:t>
            </a:r>
            <a:r>
              <a:rPr lang="fr-FR" sz="800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Manech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Tête Rousse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347863" y="1146579"/>
            <a:ext cx="1907635" cy="4420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Tremblante ovine peut cacher ESB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=&gt; Décret 1999: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abattage obligatoire des animaux atteints de tremblante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475656" y="1269689"/>
            <a:ext cx="1583508" cy="195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ESB transmissible à l’homme</a:t>
            </a:r>
            <a:endParaRPr lang="fr-FR" sz="8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8100392" y="2081058"/>
            <a:ext cx="1080120" cy="56514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Réduction des ovins atteints de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tremblante en France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93552" y="835178"/>
            <a:ext cx="9050448" cy="2154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CONTEXTE</a:t>
            </a:r>
            <a:endParaRPr lang="fr-FR" sz="800" b="1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884368" y="6545554"/>
            <a:ext cx="1296144" cy="19581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2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5383374" y="6545554"/>
            <a:ext cx="2500994" cy="19581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1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526586" y="1793026"/>
            <a:ext cx="2861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Impact anticipés: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223861" y="487590"/>
            <a:ext cx="2789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Dans un contexte donné: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cxnSp>
        <p:nvCxnSpPr>
          <p:cNvPr id="53" name="Connecteur en angle 52"/>
          <p:cNvCxnSpPr>
            <a:stCxn id="39" idx="0"/>
            <a:endCxn id="41" idx="3"/>
          </p:cNvCxnSpPr>
          <p:nvPr/>
        </p:nvCxnSpPr>
        <p:spPr>
          <a:xfrm rot="16200000" flipV="1">
            <a:off x="5917519" y="753040"/>
            <a:ext cx="1136159" cy="943814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" idx="3"/>
            <a:endCxn id="32" idx="1"/>
          </p:cNvCxnSpPr>
          <p:nvPr/>
        </p:nvCxnSpPr>
        <p:spPr>
          <a:xfrm flipV="1">
            <a:off x="7810165" y="2363631"/>
            <a:ext cx="290227" cy="1640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Comment construire un chemin d’impact?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5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83374" y="2884064"/>
            <a:ext cx="2426790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Assurer la limitation de la propagation de l’ESB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83374" y="4385314"/>
            <a:ext cx="2500994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Economique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Compétitivité des systèmes agropastoraux en milieux difficiles préservés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83375" y="2159017"/>
            <a:ext cx="2426790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Sanitaire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Réduction des ovins atteints de tremblante en Pyrénées Orientales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83374" y="3727255"/>
            <a:ext cx="2500994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Environnement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Préservation de la race </a:t>
            </a:r>
            <a:r>
              <a:rPr lang="fr-FR" sz="800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Manech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Tête Rousse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3552" y="4313306"/>
            <a:ext cx="1584134" cy="5651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ENVT: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Réseaux d’acteur</a:t>
            </a:r>
            <a:r>
              <a:rPr lang="fr-FR" sz="8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fr-FR" sz="8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sanitaires</a:t>
            </a:r>
            <a:endParaRPr lang="fr-FR" sz="8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Connaissances en médecine vétérinaire,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3510" y="3321622"/>
            <a:ext cx="1584176" cy="8113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INRA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Troupeaux expérimentaux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Réseau de sélectionneurs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Connaissances en 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génétique ovine, pathologie 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et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épidémio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-génétique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081098" y="3469420"/>
            <a:ext cx="1334702" cy="1958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latin typeface="Arial" pitchFamily="34" charset="0"/>
                <a:cs typeface="Arial" pitchFamily="34" charset="0"/>
              </a:rPr>
              <a:t>Une </a:t>
            </a:r>
            <a:r>
              <a:rPr lang="fr-FR" sz="800" b="1" dirty="0">
                <a:latin typeface="Arial" pitchFamily="34" charset="0"/>
                <a:cs typeface="Arial" pitchFamily="34" charset="0"/>
              </a:rPr>
              <a:t>stratégie de sélection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 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1763688" y="4111568"/>
            <a:ext cx="2758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2094364" y="4385314"/>
            <a:ext cx="1321436" cy="3189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latin typeface="Arial" pitchFamily="34" charset="0"/>
                <a:cs typeface="Arial" pitchFamily="34" charset="0"/>
              </a:rPr>
              <a:t>Un </a:t>
            </a:r>
            <a:r>
              <a:rPr lang="fr-FR" sz="800" b="1" dirty="0">
                <a:latin typeface="Arial" pitchFamily="34" charset="0"/>
                <a:cs typeface="Arial" pitchFamily="34" charset="0"/>
              </a:rPr>
              <a:t>plan d'action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 contre la sensibilité à la tremblante </a:t>
            </a:r>
            <a:endParaRPr lang="fr-FR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347863" y="1146579"/>
            <a:ext cx="1907635" cy="4420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Tremblante ovine peut cacher ESB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=&gt; Décret 1999: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abattage obligatoire des animaux atteints de tremblante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475656" y="1269689"/>
            <a:ext cx="1583508" cy="195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ESB transmissible à l’homme</a:t>
            </a:r>
            <a:endParaRPr lang="fr-FR" sz="8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8100392" y="2081058"/>
            <a:ext cx="1080120" cy="56514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Réduction des ovins atteints de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tremblante en France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93552" y="835178"/>
            <a:ext cx="9050448" cy="2154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CONTEXTE</a:t>
            </a:r>
            <a:endParaRPr lang="fr-FR" sz="800" b="1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884368" y="6545554"/>
            <a:ext cx="1296144" cy="19581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2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9286" y="6545554"/>
            <a:ext cx="1785918" cy="195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INPUTS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1782974" y="6545554"/>
            <a:ext cx="1944216" cy="1958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OUTPUTS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5383374" y="6545554"/>
            <a:ext cx="2500994" cy="19581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1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526586" y="1793026"/>
            <a:ext cx="2861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Impact anticipés: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-27735" y="2575822"/>
            <a:ext cx="4167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Hypothèses de contribution de la recherche: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223861" y="487590"/>
            <a:ext cx="2789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Dans un contexte donné: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cxnSp>
        <p:nvCxnSpPr>
          <p:cNvPr id="49" name="Connecteur en angle 48"/>
          <p:cNvCxnSpPr>
            <a:stCxn id="39" idx="1"/>
            <a:endCxn id="40" idx="0"/>
          </p:cNvCxnSpPr>
          <p:nvPr/>
        </p:nvCxnSpPr>
        <p:spPr>
          <a:xfrm rot="10800000" flipV="1">
            <a:off x="2056110" y="1962302"/>
            <a:ext cx="3470477" cy="613519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39" idx="0"/>
            <a:endCxn id="41" idx="3"/>
          </p:cNvCxnSpPr>
          <p:nvPr/>
        </p:nvCxnSpPr>
        <p:spPr>
          <a:xfrm rot="16200000" flipV="1">
            <a:off x="5917519" y="753040"/>
            <a:ext cx="1136159" cy="943814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" idx="3"/>
            <a:endCxn id="32" idx="1"/>
          </p:cNvCxnSpPr>
          <p:nvPr/>
        </p:nvCxnSpPr>
        <p:spPr>
          <a:xfrm flipV="1">
            <a:off x="7810165" y="2363631"/>
            <a:ext cx="290227" cy="1640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Comment construire un chemin d’impact?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4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83374" y="2884064"/>
            <a:ext cx="2426790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Assurer la limitation de la propagation de l’ESB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83374" y="4385314"/>
            <a:ext cx="2500994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Economique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Compétitivité des systèmes agropastoraux en milieux difficiles préservés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83375" y="2159017"/>
            <a:ext cx="2426790" cy="44203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Sanitaire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Réduction des ovins atteints de tremblante en Pyrénées Orientales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83374" y="3727255"/>
            <a:ext cx="2500994" cy="31892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Environnement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Préservation de la race </a:t>
            </a:r>
            <a:r>
              <a:rPr lang="fr-FR" sz="800" dirty="0" err="1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Manech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Tête Rousse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3552" y="4313306"/>
            <a:ext cx="1584134" cy="5651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ENVT: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Réseaux d’acteur</a:t>
            </a:r>
            <a:r>
              <a:rPr lang="fr-FR" sz="800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fr-FR" sz="8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sanitaires</a:t>
            </a:r>
            <a:endParaRPr lang="fr-FR" sz="8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Connaissances en médecine vétérinaire,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3510" y="3321622"/>
            <a:ext cx="1584176" cy="81136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INRA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Troupeaux expérimentaux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Réseau de sélectionneurs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Connaissances en  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génétique ovine, pathologie 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et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épidémio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-génétique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081098" y="3469420"/>
            <a:ext cx="1334702" cy="1958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latin typeface="Arial" pitchFamily="34" charset="0"/>
                <a:cs typeface="Arial" pitchFamily="34" charset="0"/>
              </a:rPr>
              <a:t>Une </a:t>
            </a:r>
            <a:r>
              <a:rPr lang="fr-FR" sz="800" b="1" dirty="0">
                <a:latin typeface="Arial" pitchFamily="34" charset="0"/>
                <a:cs typeface="Arial" pitchFamily="34" charset="0"/>
              </a:rPr>
              <a:t>stratégie de sélection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 </a:t>
            </a:r>
            <a:endParaRPr lang="fr-FR" sz="8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1763688" y="4111568"/>
            <a:ext cx="2758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2094364" y="4385314"/>
            <a:ext cx="1321436" cy="3189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latin typeface="Arial" pitchFamily="34" charset="0"/>
                <a:cs typeface="Arial" pitchFamily="34" charset="0"/>
              </a:rPr>
              <a:t>Un </a:t>
            </a:r>
            <a:r>
              <a:rPr lang="fr-FR" sz="800" b="1" dirty="0">
                <a:latin typeface="Arial" pitchFamily="34" charset="0"/>
                <a:cs typeface="Arial" pitchFamily="34" charset="0"/>
              </a:rPr>
              <a:t>plan d'action</a:t>
            </a:r>
            <a:r>
              <a:rPr lang="fr-FR" sz="800" dirty="0">
                <a:latin typeface="Arial" pitchFamily="34" charset="0"/>
                <a:cs typeface="Arial" pitchFamily="34" charset="0"/>
              </a:rPr>
              <a:t> contre la sensibilité à la tremblante </a:t>
            </a:r>
            <a:endParaRPr lang="fr-FR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823067" y="3130286"/>
            <a:ext cx="1277278" cy="56514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CDEO: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schéma de sélection existant utilisé comme support de lutte génétique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3953865" y="4046179"/>
            <a:ext cx="1015681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DSV: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accepte « statut expérimental »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791348" y="4872597"/>
            <a:ext cx="1331571" cy="56514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AFSA: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avis sur l’intérêt du Programme expérimental pyrénéen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347863" y="1146579"/>
            <a:ext cx="1907635" cy="4420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Tremblante ovine peut cacher ESB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=&gt; Décret 1999: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abattage obligatoire des animaux atteints de tremblante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475656" y="1269689"/>
            <a:ext cx="1583508" cy="195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ESB transmissible à l’homme</a:t>
            </a:r>
            <a:endParaRPr lang="fr-FR" sz="800" dirty="0" smtClean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8100392" y="2081058"/>
            <a:ext cx="1080120" cy="56514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Politique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Réduction des ovins atteints de </a:t>
            </a:r>
            <a:r>
              <a:rPr lang="fr-FR" sz="8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tremblante en France</a:t>
            </a:r>
            <a:endParaRPr lang="fr-FR" sz="8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93552" y="835178"/>
            <a:ext cx="9050448" cy="21544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CONTEXTE</a:t>
            </a:r>
            <a:endParaRPr lang="fr-FR" sz="800" b="1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7884368" y="6545554"/>
            <a:ext cx="1296144" cy="195814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2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9286" y="6545554"/>
            <a:ext cx="1785918" cy="1958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INPUTS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1782974" y="6545554"/>
            <a:ext cx="1944216" cy="19581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OUTPUTS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3727190" y="6545554"/>
            <a:ext cx="1656184" cy="1958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INTERMEDIAIRES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5383374" y="6545554"/>
            <a:ext cx="2500994" cy="195814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800" b="1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IMPACTS 1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526586" y="1793026"/>
            <a:ext cx="28618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Impact anticipés: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-27735" y="2575822"/>
            <a:ext cx="4167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Hypothèses de contribution de la recherche: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223861" y="487590"/>
            <a:ext cx="2789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Dans un contexte donné: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cxnSp>
        <p:nvCxnSpPr>
          <p:cNvPr id="42" name="Connecteur droit avec flèche 41"/>
          <p:cNvCxnSpPr/>
          <p:nvPr/>
        </p:nvCxnSpPr>
        <p:spPr>
          <a:xfrm>
            <a:off x="5317550" y="3547117"/>
            <a:ext cx="33457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en angle 48"/>
          <p:cNvCxnSpPr>
            <a:stCxn id="39" idx="1"/>
            <a:endCxn id="40" idx="0"/>
          </p:cNvCxnSpPr>
          <p:nvPr/>
        </p:nvCxnSpPr>
        <p:spPr>
          <a:xfrm rot="10800000" flipV="1">
            <a:off x="2056110" y="1962302"/>
            <a:ext cx="3470477" cy="613519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39" idx="0"/>
            <a:endCxn id="41" idx="3"/>
          </p:cNvCxnSpPr>
          <p:nvPr/>
        </p:nvCxnSpPr>
        <p:spPr>
          <a:xfrm rot="16200000" flipV="1">
            <a:off x="5917519" y="753040"/>
            <a:ext cx="1136159" cy="943814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>
            <a:off x="3638077" y="4052816"/>
            <a:ext cx="2758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3823066" y="2179017"/>
            <a:ext cx="154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1600" dirty="0" smtClean="0">
                <a:solidFill>
                  <a:prstClr val="black"/>
                </a:solidFill>
                <a:latin typeface="Calibri"/>
                <a:ea typeface="+mn-ea"/>
              </a:rPr>
              <a:t>Acteurs transformant les outputs:</a:t>
            </a:r>
            <a:endParaRPr lang="fr-FR" sz="16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cxnSp>
        <p:nvCxnSpPr>
          <p:cNvPr id="67" name="Connecteur droit avec flèche 66"/>
          <p:cNvCxnSpPr>
            <a:stCxn id="5" idx="3"/>
            <a:endCxn id="32" idx="1"/>
          </p:cNvCxnSpPr>
          <p:nvPr/>
        </p:nvCxnSpPr>
        <p:spPr>
          <a:xfrm flipV="1">
            <a:off x="7810165" y="2363631"/>
            <a:ext cx="290227" cy="16404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/>
          <p:cNvCxnSpPr>
            <a:stCxn id="20" idx="3"/>
            <a:endCxn id="32" idx="2"/>
          </p:cNvCxnSpPr>
          <p:nvPr/>
        </p:nvCxnSpPr>
        <p:spPr>
          <a:xfrm flipV="1">
            <a:off x="5122919" y="2646204"/>
            <a:ext cx="3517533" cy="2508966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467544" y="44624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Comment construire un chemin d’impact?</a:t>
            </a:r>
            <a:endParaRPr lang="fr-FR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marL="0" indent="0">
              <a:buNone/>
            </a:pPr>
            <a:r>
              <a:rPr lang="fr-FR" sz="2800" b="1" dirty="0">
                <a:solidFill>
                  <a:srgbClr val="8AB5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connaissances dans le chemin d’impact: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28600" y="1196752"/>
            <a:ext cx="86868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b="1" u="sng" dirty="0">
                <a:solidFill>
                  <a:srgbClr val="00B0F0"/>
                </a:solidFill>
                <a:latin typeface="+mj-lt"/>
                <a:cs typeface="Arial" panose="020B0604020202020204" pitchFamily="34" charset="0"/>
              </a:rPr>
              <a:t>Les situations productives:</a:t>
            </a:r>
            <a:r>
              <a:rPr lang="fr-FR" b="1" dirty="0">
                <a:solidFill>
                  <a:srgbClr val="00B0F0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r>
              <a:rPr lang="fr-FR" sz="2200" dirty="0" smtClean="0"/>
              <a:t>comment sont produites les connaissances nouvelles, </a:t>
            </a:r>
          </a:p>
          <a:p>
            <a:r>
              <a:rPr lang="fr-FR" sz="2200" dirty="0" smtClean="0"/>
              <a:t>AVEC QUI (complémentarités, connaissances extérieures), </a:t>
            </a:r>
          </a:p>
          <a:p>
            <a:r>
              <a:rPr lang="fr-FR" sz="2200" dirty="0" smtClean="0"/>
              <a:t>AVEC QUOI (types de connaissances, infrastructures, compétences, rétroactions: les étapes d’adoption nourrissent les recherches)</a:t>
            </a:r>
          </a:p>
          <a:p>
            <a:pPr marL="342900" indent="-342900">
              <a:buFontTx/>
              <a:buChar char="-"/>
            </a:pPr>
            <a:r>
              <a:rPr lang="fr-FR" b="1" u="sng" dirty="0" smtClean="0">
                <a:solidFill>
                  <a:srgbClr val="8AB51E"/>
                </a:solidFill>
              </a:rPr>
              <a:t>Les outputs: </a:t>
            </a:r>
          </a:p>
          <a:p>
            <a:r>
              <a:rPr lang="fr-FR" sz="2200" dirty="0" smtClean="0"/>
              <a:t>la production de connaissances actionnables, </a:t>
            </a:r>
          </a:p>
          <a:p>
            <a:r>
              <a:rPr lang="fr-FR" sz="2200" dirty="0" smtClean="0"/>
              <a:t>la relation « applicabilité » / « excellence académique »</a:t>
            </a:r>
          </a:p>
          <a:p>
            <a:pPr marL="342900" indent="-342900">
              <a:buFontTx/>
              <a:buChar char="-"/>
            </a:pPr>
            <a:r>
              <a:rPr lang="fr-FR" b="1" u="sng" dirty="0" smtClean="0">
                <a:solidFill>
                  <a:srgbClr val="FF7C80"/>
                </a:solidFill>
              </a:rPr>
              <a:t>Les acteurs intermédiaires: </a:t>
            </a:r>
          </a:p>
          <a:p>
            <a:r>
              <a:rPr lang="fr-FR" sz="2200" dirty="0" smtClean="0"/>
              <a:t>comment sont traduites les connaissances en vues de diverses cibles</a:t>
            </a:r>
          </a:p>
          <a:p>
            <a:pPr marL="342900" indent="-342900">
              <a:buFontTx/>
              <a:buChar char="-"/>
            </a:pPr>
            <a:r>
              <a:rPr lang="fr-FR" b="1" u="sng" dirty="0" smtClean="0">
                <a:solidFill>
                  <a:srgbClr val="FFC000"/>
                </a:solidFill>
              </a:rPr>
              <a:t>Les impacts: </a:t>
            </a:r>
          </a:p>
          <a:p>
            <a:r>
              <a:rPr lang="fr-FR" sz="2200" dirty="0" smtClean="0"/>
              <a:t>des connaissances produites POUR des bénéficiaires distincts, </a:t>
            </a:r>
          </a:p>
          <a:p>
            <a:r>
              <a:rPr lang="fr-FR" sz="2200" dirty="0" smtClean="0"/>
              <a:t>qui produisent des effets divers, parfois inattendus.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4561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834000" y="1571308"/>
            <a:ext cx="554671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6F9D20"/>
                </a:solidFill>
              </a:rPr>
              <a:t>Merci pour votre attention</a:t>
            </a:r>
          </a:p>
          <a:p>
            <a:pPr algn="ctr"/>
            <a:r>
              <a:rPr lang="fr-FR" sz="3200" b="1" dirty="0" smtClean="0">
                <a:hlinkClick r:id="rId3"/>
              </a:rPr>
              <a:t>www.inra.fr/asirpa</a:t>
            </a:r>
            <a:endParaRPr lang="fr-FR" sz="3200" b="1" dirty="0" smtClean="0"/>
          </a:p>
          <a:p>
            <a:pPr algn="ctr"/>
            <a:r>
              <a:rPr lang="fr-FR" sz="3200" b="1" dirty="0" smtClean="0"/>
              <a:t>Ariane.gaunand@paris.inra.fr</a:t>
            </a:r>
            <a:endParaRPr lang="fr-FR" sz="3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5725" y="3706922"/>
            <a:ext cx="3243263" cy="163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617" y="116632"/>
            <a:ext cx="2113479" cy="8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" y="19094"/>
            <a:ext cx="1593845" cy="1265217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7717444" y="-4251"/>
            <a:ext cx="232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LISIS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4272241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fr-FR" dirty="0" smtClean="0"/>
              <a:t>ASIRPA c’est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19261"/>
            <a:ext cx="8784976" cy="52460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dirty="0" smtClean="0"/>
              <a:t>Une </a:t>
            </a:r>
            <a:r>
              <a:rPr lang="fr-FR" sz="2000" dirty="0"/>
              <a:t>approche pour l’évaluation des impacts socio-économiques d’un organisme de recherche </a:t>
            </a:r>
            <a:r>
              <a:rPr lang="fr-FR" sz="2000" dirty="0" smtClean="0"/>
              <a:t>finalisé</a:t>
            </a:r>
            <a:endParaRPr lang="fr-FR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FR" b="0" dirty="0" smtClean="0"/>
              <a:t>Conçue par des </a:t>
            </a:r>
            <a:r>
              <a:rPr lang="fr-FR" dirty="0" smtClean="0"/>
              <a:t>économistes et sociologues </a:t>
            </a:r>
            <a:r>
              <a:rPr lang="fr-FR" b="0" dirty="0" smtClean="0"/>
              <a:t>de l’INRA et ancrée dans la littérature internationale (</a:t>
            </a:r>
            <a:r>
              <a:rPr lang="fr-FR" sz="1800" b="0" dirty="0" err="1" smtClean="0"/>
              <a:t>Payback</a:t>
            </a:r>
            <a:r>
              <a:rPr lang="fr-FR" sz="1800" b="0" dirty="0" smtClean="0"/>
              <a:t> Framework: </a:t>
            </a:r>
            <a:r>
              <a:rPr lang="fr-FR" sz="1800" b="0" i="1" dirty="0" err="1" smtClean="0"/>
              <a:t>Hanney</a:t>
            </a:r>
            <a:r>
              <a:rPr lang="fr-FR" sz="1800" b="0" i="1" dirty="0" smtClean="0"/>
              <a:t> </a:t>
            </a:r>
            <a:r>
              <a:rPr lang="fr-FR" sz="1800" b="0" i="1" dirty="0"/>
              <a:t>et al. </a:t>
            </a:r>
            <a:r>
              <a:rPr lang="fr-FR" sz="1800" b="0" i="1" dirty="0" smtClean="0"/>
              <a:t>2004</a:t>
            </a:r>
            <a:r>
              <a:rPr lang="fr-FR" sz="1800" b="0" dirty="0" smtClean="0"/>
              <a:t>, Public </a:t>
            </a:r>
            <a:r>
              <a:rPr lang="fr-FR" sz="1800" b="0" dirty="0"/>
              <a:t>Value </a:t>
            </a:r>
            <a:r>
              <a:rPr lang="fr-FR" sz="1800" b="0" dirty="0" err="1" smtClean="0"/>
              <a:t>Mapping</a:t>
            </a:r>
            <a:r>
              <a:rPr lang="fr-FR" sz="1800" b="0" dirty="0" smtClean="0"/>
              <a:t>: </a:t>
            </a:r>
            <a:r>
              <a:rPr lang="fr-FR" sz="1800" b="0" i="1" dirty="0" smtClean="0"/>
              <a:t>Bozeman 2003, </a:t>
            </a:r>
            <a:r>
              <a:rPr lang="fr-FR" sz="1800" b="0" dirty="0" err="1" smtClean="0"/>
              <a:t>Research</a:t>
            </a:r>
            <a:r>
              <a:rPr lang="fr-FR" sz="1800" b="0" dirty="0" smtClean="0"/>
              <a:t>-to-Impact </a:t>
            </a:r>
            <a:r>
              <a:rPr lang="fr-FR" sz="1800" b="0" dirty="0" err="1" smtClean="0"/>
              <a:t>Pathway</a:t>
            </a:r>
            <a:r>
              <a:rPr lang="fr-FR" sz="1800" b="0" dirty="0" smtClean="0"/>
              <a:t>: </a:t>
            </a:r>
            <a:r>
              <a:rPr lang="fr-FR" sz="1800" b="0" i="1" dirty="0" err="1" smtClean="0"/>
              <a:t>Douthwaite</a:t>
            </a:r>
            <a:r>
              <a:rPr lang="fr-FR" sz="1800" b="0" i="1" dirty="0" smtClean="0"/>
              <a:t> </a:t>
            </a:r>
            <a:r>
              <a:rPr lang="fr-FR" sz="1800" b="0" i="1" dirty="0"/>
              <a:t>et al. </a:t>
            </a:r>
            <a:r>
              <a:rPr lang="fr-FR" sz="1800" b="0" i="1" dirty="0" smtClean="0"/>
              <a:t>2003)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fr-FR" sz="1800" b="0" i="1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FR" b="0" dirty="0" smtClean="0">
                <a:sym typeface="Wingdings 3" pitchFamily="18" charset="2"/>
              </a:rPr>
              <a:t>Utilisée </a:t>
            </a:r>
            <a:r>
              <a:rPr lang="fr-FR" b="0" dirty="0">
                <a:sym typeface="Wingdings 3" pitchFamily="18" charset="2"/>
              </a:rPr>
              <a:t>en </a:t>
            </a:r>
            <a:r>
              <a:rPr lang="fr-FR" dirty="0">
                <a:sym typeface="Wingdings 3" pitchFamily="18" charset="2"/>
              </a:rPr>
              <a:t>routine</a:t>
            </a:r>
            <a:r>
              <a:rPr lang="fr-FR" b="0" dirty="0">
                <a:sym typeface="Wingdings 3" pitchFamily="18" charset="2"/>
              </a:rPr>
              <a:t> à </a:t>
            </a:r>
            <a:r>
              <a:rPr lang="fr-FR" b="0" dirty="0" smtClean="0">
                <a:sym typeface="Wingdings 3" pitchFamily="18" charset="2"/>
              </a:rPr>
              <a:t>l’INRA (&gt;40 études de cas, une analyse transversale et typologique)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fr-FR" b="0" dirty="0" smtClean="0"/>
          </a:p>
          <a:p>
            <a:pPr>
              <a:spcBef>
                <a:spcPts val="600"/>
              </a:spcBef>
            </a:pPr>
            <a:r>
              <a:rPr lang="fr-FR" sz="2000" b="0" dirty="0" smtClean="0">
                <a:sym typeface="Wingdings 3" pitchFamily="18" charset="2"/>
              </a:rPr>
              <a:t>Qui permet</a:t>
            </a:r>
            <a:r>
              <a:rPr lang="fr-FR" sz="2000" dirty="0" smtClean="0">
                <a:sym typeface="Wingdings 3" pitchFamily="18" charset="2"/>
              </a:rPr>
              <a:t> </a:t>
            </a:r>
            <a:r>
              <a:rPr lang="fr-FR" sz="2000" dirty="0">
                <a:sym typeface="Wingdings 3" pitchFamily="18" charset="2"/>
              </a:rPr>
              <a:t>deux utilisations </a:t>
            </a:r>
            <a:r>
              <a:rPr lang="fr-FR" sz="2000" b="0" dirty="0">
                <a:sym typeface="Wingdings 3" pitchFamily="18" charset="2"/>
              </a:rPr>
              <a:t>de l’évaluation :</a:t>
            </a:r>
          </a:p>
          <a:p>
            <a:pPr marL="273050" lvl="1" indent="-95250">
              <a:spcBef>
                <a:spcPts val="600"/>
              </a:spcBef>
            </a:pPr>
            <a:r>
              <a:rPr lang="fr-FR" b="0" dirty="0">
                <a:sym typeface="Wingdings 3" pitchFamily="18" charset="2"/>
              </a:rPr>
              <a:t>Caractériser les impacts </a:t>
            </a:r>
            <a:r>
              <a:rPr lang="fr-FR" b="0" dirty="0" smtClean="0">
                <a:sym typeface="Wingdings 3" pitchFamily="18" charset="2"/>
              </a:rPr>
              <a:t>d’un organisme public de recherche (=&gt; </a:t>
            </a:r>
            <a:r>
              <a:rPr lang="fr-FR" b="0" dirty="0">
                <a:sym typeface="Wingdings 3" pitchFamily="18" charset="2"/>
              </a:rPr>
              <a:t>reddition de comptes)</a:t>
            </a:r>
          </a:p>
          <a:p>
            <a:pPr marL="273050" lvl="1" indent="-95250">
              <a:spcBef>
                <a:spcPts val="600"/>
              </a:spcBef>
            </a:pPr>
            <a:r>
              <a:rPr lang="fr-FR" b="0" dirty="0" smtClean="0">
                <a:sym typeface="Wingdings 3" pitchFamily="18" charset="2"/>
              </a:rPr>
              <a:t>Comprendre </a:t>
            </a:r>
            <a:r>
              <a:rPr lang="fr-FR" b="0" dirty="0">
                <a:sym typeface="Wingdings 3" pitchFamily="18" charset="2"/>
              </a:rPr>
              <a:t>les mécanismes qui génèrent l’impact (=&gt; </a:t>
            </a:r>
            <a:r>
              <a:rPr lang="fr-FR" b="0" dirty="0" smtClean="0">
                <a:sym typeface="Wingdings 3" pitchFamily="18" charset="2"/>
              </a:rPr>
              <a:t>apprentissage)</a:t>
            </a:r>
          </a:p>
          <a:p>
            <a:pPr lvl="1">
              <a:spcBef>
                <a:spcPts val="600"/>
              </a:spcBef>
            </a:pPr>
            <a:endParaRPr lang="fr-FR" b="0" dirty="0">
              <a:sym typeface="Wingdings 3" pitchFamily="18" charset="2"/>
            </a:endParaRPr>
          </a:p>
          <a:p>
            <a:pPr marL="520700" lvl="1" indent="-342900">
              <a:spcBef>
                <a:spcPts val="600"/>
              </a:spcBef>
              <a:buFont typeface="Symbol"/>
              <a:buChar char="Þ"/>
            </a:pPr>
            <a:r>
              <a:rPr lang="fr-FR" sz="2400" dirty="0" smtClean="0">
                <a:sym typeface="Wingdings 3" pitchFamily="18" charset="2"/>
              </a:rPr>
              <a:t>C’est une entrée pour Recueillir, Comprendre et Evaluer </a:t>
            </a:r>
          </a:p>
          <a:p>
            <a:pPr marL="177800" lvl="1" indent="0">
              <a:spcBef>
                <a:spcPts val="600"/>
              </a:spcBef>
              <a:buNone/>
            </a:pPr>
            <a:r>
              <a:rPr lang="fr-FR" sz="2400" dirty="0" smtClean="0">
                <a:sym typeface="Wingdings 3" pitchFamily="18" charset="2"/>
              </a:rPr>
              <a:t>le rôle des connaissances </a:t>
            </a:r>
          </a:p>
        </p:txBody>
      </p:sp>
    </p:spTree>
    <p:extLst>
      <p:ext uri="{BB962C8B-B14F-4D97-AF65-F5344CB8AC3E}">
        <p14:creationId xmlns:p14="http://schemas.microsoft.com/office/powerpoint/2010/main" val="20097392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4401" y="332656"/>
            <a:ext cx="8229600" cy="1143000"/>
          </a:xfrm>
        </p:spPr>
        <p:txBody>
          <a:bodyPr/>
          <a:lstStyle/>
          <a:p>
            <a:r>
              <a:rPr lang="fr-FR" sz="2800" b="1" dirty="0" smtClean="0">
                <a:solidFill>
                  <a:srgbClr val="8AB51E"/>
                </a:solidFill>
              </a:rPr>
              <a:t>La démarche ASIRPA</a:t>
            </a:r>
            <a:endParaRPr lang="fr-FR" sz="2800" b="1" dirty="0">
              <a:solidFill>
                <a:srgbClr val="8AB51E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 smtClean="0"/>
          </a:p>
          <a:p>
            <a:pPr marL="0" indent="0">
              <a:buNone/>
            </a:pPr>
            <a:endParaRPr lang="fr-FR" sz="2200" dirty="0" smtClean="0"/>
          </a:p>
          <a:p>
            <a:pPr marL="0" indent="0">
              <a:buNone/>
            </a:pPr>
            <a:endParaRPr lang="fr-FR" sz="2400" dirty="0" smtClean="0"/>
          </a:p>
          <a:p>
            <a:endParaRPr lang="fr-FR" sz="2400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842694"/>
              </p:ext>
            </p:extLst>
          </p:nvPr>
        </p:nvGraphicFramePr>
        <p:xfrm>
          <a:off x="0" y="980728"/>
          <a:ext cx="9144000" cy="52120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644008"/>
                <a:gridCol w="4499992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/>
                        <a:t>Les limites des évaluations classiques</a:t>
                      </a:r>
                    </a:p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Outils méthodologiques proposés par ASIRPA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kern="0" dirty="0" smtClean="0"/>
                        <a:t>Suivi d’un investissement particulier et d’objectifs définis ex-ante</a:t>
                      </a:r>
                    </a:p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smtClean="0"/>
                        <a:t>Partir de l’impact, ex-post: p</a:t>
                      </a:r>
                      <a:r>
                        <a:rPr lang="fr-FR" dirty="0" smtClean="0"/>
                        <a:t>érimètre du cas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kern="0" dirty="0" smtClean="0"/>
                        <a:t>Objectif d’attribution de l’impact à l’action d’un acteur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fr-FR" dirty="0" smtClean="0"/>
                        <a:t>Analyse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de contribution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fr-FR" dirty="0" smtClean="0"/>
                        <a:t>au sein de réseaux d’acteurs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fr-FR" baseline="0" dirty="0" smtClean="0"/>
                        <a:t>au cours d’un chemin d’impact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r-FR" dirty="0" smtClean="0"/>
                        <a:t>Identification de </a:t>
                      </a:r>
                      <a:r>
                        <a:rPr lang="fr-FR" b="0" dirty="0" smtClean="0"/>
                        <a:t>mécanismes</a:t>
                      </a:r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 smtClean="0">
                          <a:sym typeface="Wingdings 3" pitchFamily="18" charset="2"/>
                        </a:rPr>
                        <a:t>Conçues </a:t>
                      </a:r>
                      <a:r>
                        <a:rPr lang="fr-FR" kern="0" dirty="0" smtClean="0"/>
                        <a:t>pour l’évaluation de programmes à courts termes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Analyse chronologique des situations productives sur</a:t>
                      </a:r>
                      <a:r>
                        <a:rPr lang="fr-FR" baseline="0" dirty="0" smtClean="0"/>
                        <a:t> des pas de temps long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kern="0" dirty="0" smtClean="0"/>
                        <a:t>Conçues pour l’évaluation des impacts économiques</a:t>
                      </a:r>
                      <a:r>
                        <a:rPr lang="fr-FR" kern="0" baseline="0" dirty="0" smtClean="0"/>
                        <a:t> surtout</a:t>
                      </a:r>
                      <a:endParaRPr lang="fr-FR" kern="0" dirty="0" smtClean="0"/>
                    </a:p>
                    <a:p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Analyse d’un vecteur d’impact (5 dimensions)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Etudes de cas contextuelles non généralisables </a:t>
                      </a:r>
                      <a:r>
                        <a:rPr lang="fr-FR" i="1" dirty="0" smtClean="0"/>
                        <a:t>Versus</a:t>
                      </a:r>
                      <a:r>
                        <a:rPr lang="fr-FR" dirty="0" smtClean="0"/>
                        <a:t> Séries d’évaluations quantitatives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Standard de cas: compréhension fine qualitative + comparabilité et quantification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70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143000"/>
          </a:xfrm>
        </p:spPr>
        <p:txBody>
          <a:bodyPr/>
          <a:lstStyle/>
          <a:p>
            <a:r>
              <a:rPr lang="fr-FR" dirty="0" smtClean="0"/>
              <a:t>Les </a:t>
            </a:r>
            <a:r>
              <a:rPr lang="fr-FR" dirty="0"/>
              <a:t>outils </a:t>
            </a:r>
            <a:r>
              <a:rPr lang="fr-FR" dirty="0" smtClean="0"/>
              <a:t>d’analyse de la méthode ASIRPA</a:t>
            </a:r>
            <a:endParaRPr lang="fr-FR" sz="2000" b="1" dirty="0"/>
          </a:p>
        </p:txBody>
      </p:sp>
      <p:pic>
        <p:nvPicPr>
          <p:cNvPr id="3075" name="Picture 3" descr="\\baal\fldredir$\lcolinet\Mes documents\My Pictures\images-evaluation\notation-etoi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852936"/>
            <a:ext cx="3789434" cy="2167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3"/>
          <p:cNvSpPr txBox="1">
            <a:spLocks/>
          </p:cNvSpPr>
          <p:nvPr/>
        </p:nvSpPr>
        <p:spPr>
          <a:xfrm>
            <a:off x="518864" y="5445224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8AB51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FR" sz="2000" dirty="0" smtClean="0"/>
              <a:t>l’exemple du cas de la lutte génétique contre la tremblante du mouton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324642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951004"/>
              </p:ext>
            </p:extLst>
          </p:nvPr>
        </p:nvGraphicFramePr>
        <p:xfrm>
          <a:off x="395536" y="3186648"/>
          <a:ext cx="849694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2736304">
                <a:tc>
                  <a:txBody>
                    <a:bodyPr/>
                    <a:lstStyle/>
                    <a:p>
                      <a:r>
                        <a:rPr lang="fr-FR" i="1" dirty="0" smtClean="0">
                          <a:solidFill>
                            <a:schemeClr val="tx1"/>
                          </a:solidFill>
                        </a:rPr>
                        <a:t>Lutte génétique contre la maladie de la «  tremblante du mouton »</a:t>
                      </a:r>
                    </a:p>
                    <a:p>
                      <a:endParaRPr lang="fr-FR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En 1999, dans le contexte de la crise de la vache folle, un </a:t>
                      </a:r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arrêté ministériel</a:t>
                      </a:r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impose l’abattage de tous les animaux</a:t>
                      </a:r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 susceptibles d'être atteints de la tremblante, une encéphalopathie spongiforme touchant les ovins et dans une moindre mesure les caprins. Cette maladie animale, connue depuis plusieurs siècles et non transmissible à l'homme, pourrait cacher une "</a:t>
                      </a:r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ESB ovine</a:t>
                      </a:r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" et faire courir des risques élevés pour la santé humaine. Pour préserver </a:t>
                      </a:r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les races locales et leurs atouts socio-économiques</a:t>
                      </a:r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, et éviter un abattage massif, les chercheurs de </a:t>
                      </a:r>
                      <a:r>
                        <a:rPr lang="fr-FR" b="1" i="1" dirty="0" smtClean="0">
                          <a:solidFill>
                            <a:schemeClr val="tx1"/>
                          </a:solidFill>
                        </a:rPr>
                        <a:t>l’INRA et de l’ENVT </a:t>
                      </a:r>
                      <a:r>
                        <a:rPr lang="fr-FR" b="0" i="1" dirty="0" smtClean="0">
                          <a:solidFill>
                            <a:schemeClr val="tx1"/>
                          </a:solidFill>
                        </a:rPr>
                        <a:t>proposent de mettre en place une stratégie de sélection génétique: le Programme 64.</a:t>
                      </a:r>
                    </a:p>
                  </a:txBody>
                  <a:tcPr>
                    <a:solidFill>
                      <a:srgbClr val="CDDD7F"/>
                    </a:solidFill>
                  </a:tcPr>
                </a:tc>
              </a:tr>
            </a:tbl>
          </a:graphicData>
        </a:graphic>
      </p:graphicFrame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50106"/>
          </a:xfrm>
        </p:spPr>
        <p:txBody>
          <a:bodyPr/>
          <a:lstStyle/>
          <a:p>
            <a:pPr algn="l"/>
            <a:r>
              <a:rPr lang="fr-FR" dirty="0" smtClean="0"/>
              <a:t>Trois outils d’analyse </a:t>
            </a:r>
            <a:r>
              <a:rPr lang="fr-FR" dirty="0"/>
              <a:t>s</a:t>
            </a:r>
            <a:r>
              <a:rPr lang="fr-FR" dirty="0" smtClean="0"/>
              <a:t>tandardisés: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83568" y="980728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a chronologie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dirty="0" smtClean="0"/>
              <a:t>le </a:t>
            </a:r>
            <a:r>
              <a:rPr lang="fr-FR" dirty="0"/>
              <a:t>chemin </a:t>
            </a:r>
            <a:r>
              <a:rPr lang="fr-FR" dirty="0" smtClean="0"/>
              <a:t>d’impact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dirty="0" smtClean="0"/>
              <a:t>le </a:t>
            </a:r>
            <a:r>
              <a:rPr lang="fr-FR" dirty="0"/>
              <a:t>vecteur d’impact</a:t>
            </a:r>
          </a:p>
        </p:txBody>
      </p:sp>
      <p:sp>
        <p:nvSpPr>
          <p:cNvPr id="9" name="Titre 6"/>
          <p:cNvSpPr txBox="1">
            <a:spLocks/>
          </p:cNvSpPr>
          <p:nvPr/>
        </p:nvSpPr>
        <p:spPr>
          <a:xfrm>
            <a:off x="395536" y="2578894"/>
            <a:ext cx="3960440" cy="85010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AB51E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l"/>
            <a:r>
              <a:rPr lang="fr-FR" dirty="0" smtClean="0"/>
              <a:t>Un exemple de cas: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7962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ag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7"/>
          <a:stretch>
            <a:fillRect/>
          </a:stretch>
        </p:blipFill>
        <p:spPr bwMode="auto">
          <a:xfrm>
            <a:off x="111391" y="1916832"/>
            <a:ext cx="9144723" cy="35533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</p:pic>
      <p:pic>
        <p:nvPicPr>
          <p:cNvPr id="1029" name="Picture 5" descr="F:\ahocde\ASIRPA Amandine\Chrono\Légende modèle v12-01-05_b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942" y="1440014"/>
            <a:ext cx="2408652" cy="79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507729" y="188641"/>
            <a:ext cx="8456759" cy="10081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FR" sz="24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La chronologie</a:t>
            </a:r>
            <a:endParaRPr lang="fr-FR" sz="2400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391" y="836712"/>
            <a:ext cx="892510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eaLnBrk="1" hangingPunct="1">
              <a:spcBef>
                <a:spcPts val="600"/>
              </a:spcBef>
              <a:buFontTx/>
              <a:buChar char="-"/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retracer la génération des impacts dans le temps </a:t>
            </a:r>
          </a:p>
          <a:p>
            <a:pPr marL="285750" lvl="0" indent="-285750" eaLnBrk="1" hangingPunct="1">
              <a:spcBef>
                <a:spcPts val="600"/>
              </a:spcBef>
              <a:buFontTx/>
              <a:buChar char="-"/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illustrer le capital de connaissances et de partenariats construits au cours du temps</a:t>
            </a:r>
            <a:endParaRPr lang="fr-FR" sz="1800" kern="0" dirty="0">
              <a:solidFill>
                <a:schemeClr val="accent4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491880" y="3176043"/>
            <a:ext cx="2376264" cy="226917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45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ag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7"/>
          <a:stretch>
            <a:fillRect/>
          </a:stretch>
        </p:blipFill>
        <p:spPr bwMode="auto">
          <a:xfrm>
            <a:off x="111391" y="1916832"/>
            <a:ext cx="9144723" cy="355337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</p:pic>
      <p:pic>
        <p:nvPicPr>
          <p:cNvPr id="1029" name="Picture 5" descr="F:\ahocde\ASIRPA Amandine\Chrono\Légende modèle v12-01-05_b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942" y="1440014"/>
            <a:ext cx="2408652" cy="79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507729" y="188641"/>
            <a:ext cx="8456759" cy="100811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FR" sz="24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La chronologie</a:t>
            </a:r>
            <a:endParaRPr lang="fr-FR" sz="2400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1391" y="836712"/>
            <a:ext cx="892510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eaLnBrk="1" hangingPunct="1">
              <a:spcBef>
                <a:spcPts val="600"/>
              </a:spcBef>
              <a:buFontTx/>
              <a:buChar char="-"/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retracer la génération des impacts dans le temps </a:t>
            </a:r>
          </a:p>
          <a:p>
            <a:pPr marL="285750" lvl="0" indent="-285750" eaLnBrk="1" hangingPunct="1">
              <a:spcBef>
                <a:spcPts val="600"/>
              </a:spcBef>
              <a:buFontTx/>
              <a:buChar char="-"/>
            </a:pPr>
            <a:r>
              <a:rPr lang="fr-FR" sz="1800" kern="0" dirty="0" smtClean="0">
                <a:solidFill>
                  <a:schemeClr val="accent4"/>
                </a:solidFill>
                <a:latin typeface="Arial" pitchFamily="34" charset="0"/>
                <a:cs typeface="Times New Roman" pitchFamily="18" charset="0"/>
              </a:rPr>
              <a:t>illustrer le capital de connaissances et de partenariats construits au cours du temps</a:t>
            </a:r>
            <a:endParaRPr lang="fr-FR" sz="1800" kern="0" dirty="0">
              <a:solidFill>
                <a:schemeClr val="accent4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491880" y="3176043"/>
            <a:ext cx="2376264" cy="226917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29" t="2118" r="32484" b="-1"/>
          <a:stretch/>
        </p:blipFill>
        <p:spPr bwMode="auto">
          <a:xfrm>
            <a:off x="2699792" y="1092530"/>
            <a:ext cx="5445486" cy="567500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79550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052736"/>
            <a:ext cx="8028384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spcBef>
                <a:spcPts val="600"/>
              </a:spcBef>
            </a:pPr>
            <a:r>
              <a:rPr lang="fr-FR" sz="1600" kern="0" dirty="0" smtClean="0">
                <a:latin typeface="Arial" pitchFamily="34" charset="0"/>
                <a:cs typeface="Times New Roman" pitchFamily="18" charset="0"/>
              </a:rPr>
              <a:t>Un vecteur d’impact qui rend compte de la diversité des impacts selon 5 dimensions</a:t>
            </a:r>
          </a:p>
          <a:p>
            <a:pPr lvl="0" algn="ctr" eaLnBrk="1" hangingPunct="1">
              <a:spcBef>
                <a:spcPts val="600"/>
              </a:spcBef>
            </a:pPr>
            <a:r>
              <a:rPr lang="fr-FR" sz="1600" kern="0" dirty="0" smtClean="0">
                <a:latin typeface="Arial" pitchFamily="34" charset="0"/>
                <a:cs typeface="Times New Roman" pitchFamily="18" charset="0"/>
              </a:rPr>
              <a:t>	</a:t>
            </a:r>
            <a:endParaRPr lang="fr-FR" sz="1400" kern="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67665" y="188640"/>
            <a:ext cx="8456759" cy="110388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fr-FR" sz="24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Une méthodologie standardisée d’élaboration </a:t>
            </a:r>
          </a:p>
          <a:p>
            <a:r>
              <a:rPr lang="fr-FR" sz="2400" b="1" kern="0" dirty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d</a:t>
            </a:r>
            <a:r>
              <a:rPr lang="fr-FR" sz="24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es études de cas: le vecteur d’impact</a:t>
            </a:r>
            <a:br>
              <a:rPr lang="fr-FR" sz="24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</a:br>
            <a:endParaRPr lang="fr-FR" sz="2400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580112" y="3645024"/>
            <a:ext cx="3563888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1" hangingPunct="1">
              <a:spcBef>
                <a:spcPts val="600"/>
              </a:spcBef>
            </a:pPr>
            <a:r>
              <a:rPr lang="fr-FR" sz="16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Vecteur d’impact</a:t>
            </a:r>
          </a:p>
          <a:p>
            <a:pPr lvl="0" eaLnBrk="1" hangingPunct="1">
              <a:spcBef>
                <a:spcPts val="600"/>
              </a:spcBef>
            </a:pPr>
            <a:r>
              <a:rPr lang="fr-FR" sz="1600" b="1" kern="0" dirty="0" smtClean="0">
                <a:solidFill>
                  <a:srgbClr val="8AB51E"/>
                </a:solidFill>
                <a:latin typeface="Arial" pitchFamily="34" charset="0"/>
                <a:cs typeface="Times New Roman" pitchFamily="18" charset="0"/>
              </a:rPr>
              <a:t>de l’étude de cas Tremblante</a:t>
            </a:r>
          </a:p>
          <a:p>
            <a:pPr marL="285750" lvl="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600" b="1" kern="0" dirty="0">
                <a:latin typeface="Arial" pitchFamily="34" charset="0"/>
                <a:cs typeface="Times New Roman" pitchFamily="18" charset="0"/>
              </a:rPr>
              <a:t>Diversité des impacts selon 5 dimensions</a:t>
            </a:r>
          </a:p>
          <a:p>
            <a:pPr marL="285750" lvl="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600" b="1" kern="0" dirty="0">
                <a:latin typeface="Arial" pitchFamily="34" charset="0"/>
                <a:cs typeface="Times New Roman" pitchFamily="18" charset="0"/>
              </a:rPr>
              <a:t>Descripteurs d’impact locaux issus d’entretiens avec partenaires/utilisateurs</a:t>
            </a:r>
          </a:p>
          <a:p>
            <a:pPr marL="285750" lvl="0" indent="-285750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600" b="1" kern="0" dirty="0">
                <a:latin typeface="Arial" pitchFamily="34" charset="0"/>
                <a:cs typeface="Times New Roman" pitchFamily="18" charset="0"/>
              </a:rPr>
              <a:t>Barèmes construits avec des panels d’experts</a:t>
            </a:r>
          </a:p>
          <a:p>
            <a:pPr lvl="0" eaLnBrk="1" hangingPunct="1">
              <a:spcBef>
                <a:spcPts val="600"/>
              </a:spcBef>
            </a:pPr>
            <a:r>
              <a:rPr lang="fr-FR" sz="1600" b="1" kern="0" dirty="0">
                <a:latin typeface="Arial" pitchFamily="34" charset="0"/>
                <a:cs typeface="Times New Roman" pitchFamily="18" charset="0"/>
              </a:rPr>
              <a:t>	</a:t>
            </a:r>
            <a:endParaRPr lang="fr-FR" sz="1400" b="1" kern="0" dirty="0">
              <a:latin typeface="Arial" pitchFamily="34" charset="0"/>
              <a:cs typeface="Times New Roman" pitchFamily="18" charset="0"/>
            </a:endParaRPr>
          </a:p>
          <a:p>
            <a:pPr lvl="0" eaLnBrk="1" hangingPunct="1">
              <a:spcBef>
                <a:spcPts val="600"/>
              </a:spcBef>
            </a:pPr>
            <a:endParaRPr lang="fr-FR" sz="1600" b="1" kern="0" dirty="0">
              <a:solidFill>
                <a:srgbClr val="8AB51E"/>
              </a:solidFill>
              <a:latin typeface="Arial" pitchFamily="34" charset="0"/>
              <a:cs typeface="Times New Roman" pitchFamily="18" charset="0"/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319345"/>
              </p:ext>
            </p:extLst>
          </p:nvPr>
        </p:nvGraphicFramePr>
        <p:xfrm>
          <a:off x="4283968" y="1484784"/>
          <a:ext cx="5128609" cy="2634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050711"/>
              </p:ext>
            </p:extLst>
          </p:nvPr>
        </p:nvGraphicFramePr>
        <p:xfrm>
          <a:off x="26653" y="1484784"/>
          <a:ext cx="5421930" cy="4625324"/>
        </p:xfrm>
        <a:graphic>
          <a:graphicData uri="http://schemas.openxmlformats.org/drawingml/2006/table">
            <a:tbl>
              <a:tblPr firstRow="1" firstCol="1" bandRow="1"/>
              <a:tblGrid>
                <a:gridCol w="1174724"/>
                <a:gridCol w="994359"/>
                <a:gridCol w="3252847"/>
              </a:tblGrid>
              <a:tr h="509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Dimension d’impact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</a:rPr>
                        <a:t>Importance</a:t>
                      </a:r>
                      <a:endParaRPr lang="fr-FR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6425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Economique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3/5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Abattage évité: maintien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de la compétitivité économique des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exploitations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</a:tr>
              <a:tr h="650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Environnemental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2/5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Entretien des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paysages/écosystèmes par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maintien de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systèmes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agro-pastoraux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associés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à la race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  <a:effectLst/>
                        </a:rPr>
                        <a:t>Manech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 à Tête Rousse adaptée localement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7334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Politique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3/5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Assurance pour les politiques publiques :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des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solutions dans une situation de crise, consolidées par la crédibilité scientifique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INRA-ENVT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</a:tr>
              <a:tr h="7614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Territorial – Social 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</a:rPr>
                        <a:t>4/5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Maintien d’activité économique et d’un tissu social en zone difficile, pertes évitées (abattage des bêtes, emplois) : 52,6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M€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entre 2000 et 2020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</a:tr>
              <a:tr h="462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3813" indent="-23813" algn="ctr" defTabSz="2570522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F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Sanitaire</a:t>
                      </a: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4/5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Diminution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des allèles de sensibilité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tremblante</a:t>
                      </a:r>
                      <a:r>
                        <a:rPr lang="fr-FR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dans le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</a:rPr>
                        <a:t>cheptel ovin français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41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6" t="18507" r="6861"/>
          <a:stretch/>
        </p:blipFill>
        <p:spPr bwMode="auto">
          <a:xfrm>
            <a:off x="3941741" y="1340768"/>
            <a:ext cx="5022747" cy="2774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outils clé: le chemin d’impact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544616"/>
          </a:xfrm>
        </p:spPr>
        <p:txBody>
          <a:bodyPr/>
          <a:lstStyle/>
          <a:p>
            <a:r>
              <a:rPr lang="fr-FR" dirty="0" smtClean="0"/>
              <a:t>Issu du CGIAR </a:t>
            </a:r>
            <a:r>
              <a:rPr lang="fr-FR" b="0" dirty="0" err="1"/>
              <a:t>Douthwaite</a:t>
            </a:r>
            <a:r>
              <a:rPr lang="fr-FR" b="0" dirty="0"/>
              <a:t> et al. </a:t>
            </a:r>
            <a:r>
              <a:rPr lang="fr-FR" b="0" dirty="0" smtClean="0"/>
              <a:t>2003</a:t>
            </a:r>
          </a:p>
          <a:p>
            <a:endParaRPr lang="fr-FR" dirty="0" smtClean="0"/>
          </a:p>
          <a:p>
            <a:endParaRPr lang="fr-FR" sz="1600" dirty="0" smtClean="0"/>
          </a:p>
          <a:p>
            <a:r>
              <a:rPr lang="fr-FR" dirty="0" smtClean="0"/>
              <a:t>Adapté </a:t>
            </a:r>
            <a:r>
              <a:rPr lang="fr-FR" dirty="0"/>
              <a:t>par </a:t>
            </a:r>
            <a:r>
              <a:rPr lang="fr-FR" dirty="0" smtClean="0"/>
              <a:t>ASIRPA</a:t>
            </a:r>
          </a:p>
          <a:p>
            <a:pPr marL="0" indent="0">
              <a:buNone/>
            </a:pPr>
            <a:r>
              <a:rPr lang="fr-FR" b="0" dirty="0" smtClean="0"/>
              <a:t>+ </a:t>
            </a:r>
            <a:r>
              <a:rPr lang="fr-FR" sz="2200" b="0" dirty="0" smtClean="0"/>
              <a:t>Contexte extérieur, déclencheur ou évolutif. </a:t>
            </a:r>
          </a:p>
          <a:p>
            <a:pPr marL="0" indent="0">
              <a:buNone/>
            </a:pPr>
            <a:r>
              <a:rPr lang="fr-FR" sz="1800" b="0" dirty="0" smtClean="0"/>
              <a:t>Ex: demande sociétale</a:t>
            </a:r>
          </a:p>
          <a:p>
            <a:pPr marL="0" indent="0">
              <a:buNone/>
            </a:pPr>
            <a:r>
              <a:rPr lang="fr-FR" sz="2200" b="0" dirty="0" smtClean="0"/>
              <a:t>+ Situation productive: réseau d’acteurs extérieurs apportant </a:t>
            </a:r>
          </a:p>
          <a:p>
            <a:pPr marL="0" indent="0">
              <a:buNone/>
            </a:pPr>
            <a:r>
              <a:rPr lang="fr-FR" sz="2200" b="0" dirty="0" smtClean="0"/>
              <a:t>connaissances et moyens</a:t>
            </a:r>
          </a:p>
          <a:p>
            <a:pPr marL="0" indent="0">
              <a:buNone/>
            </a:pPr>
            <a:r>
              <a:rPr lang="fr-FR" sz="2200" b="0" dirty="0" smtClean="0"/>
              <a:t>+ Acteurs intermédiaires: traduction des connaissances actionnables produites par les activités de recherche</a:t>
            </a:r>
          </a:p>
          <a:p>
            <a:pPr marL="0" indent="0">
              <a:buNone/>
            </a:pPr>
            <a:r>
              <a:rPr lang="fr-FR" sz="2200" b="0" dirty="0" smtClean="0"/>
              <a:t>+ Impacts de niveau 2: généralisation de l’adoption (</a:t>
            </a:r>
            <a:r>
              <a:rPr lang="fr-FR" sz="2200" b="0" dirty="0" err="1" smtClean="0"/>
              <a:t>scaling</a:t>
            </a:r>
            <a:r>
              <a:rPr lang="fr-FR" sz="2200" b="0" dirty="0" smtClean="0"/>
              <a:t>-up et </a:t>
            </a:r>
            <a:r>
              <a:rPr lang="fr-FR" sz="2200" b="0" dirty="0" err="1" smtClean="0"/>
              <a:t>scaling</a:t>
            </a:r>
            <a:r>
              <a:rPr lang="fr-FR" sz="2200" b="0" dirty="0" smtClean="0"/>
              <a:t>-out)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Egalement utilisé par le CIRAD dans la méthode </a:t>
            </a:r>
            <a:r>
              <a:rPr lang="fr-FR" dirty="0" err="1" smtClean="0"/>
              <a:t>ImpresS</a:t>
            </a:r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58884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30900</TotalTime>
  <Words>2088</Words>
  <Application>Microsoft Office PowerPoint</Application>
  <PresentationFormat>Affichage à l'écran (4:3)</PresentationFormat>
  <Paragraphs>317</Paragraphs>
  <Slides>18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MS PGothic</vt:lpstr>
      <vt:lpstr>Arial</vt:lpstr>
      <vt:lpstr>Arial Narrow</vt:lpstr>
      <vt:lpstr>Calibri</vt:lpstr>
      <vt:lpstr>Monotype Corsiva</vt:lpstr>
      <vt:lpstr>Symbol</vt:lpstr>
      <vt:lpstr>Times New Roman</vt:lpstr>
      <vt:lpstr>Wingdings 3</vt:lpstr>
      <vt:lpstr>Modèle par défaut</vt:lpstr>
      <vt:lpstr>Thème Office</vt:lpstr>
      <vt:lpstr>Présentation PowerPoint</vt:lpstr>
      <vt:lpstr>ASIRPA c’est</vt:lpstr>
      <vt:lpstr>La démarche ASIRPA</vt:lpstr>
      <vt:lpstr>Les outils d’analyse de la méthode ASIRPA</vt:lpstr>
      <vt:lpstr>Trois outils d’analyse standardisés:</vt:lpstr>
      <vt:lpstr>Présentation PowerPoint</vt:lpstr>
      <vt:lpstr>Présentation PowerPoint</vt:lpstr>
      <vt:lpstr>Présentation PowerPoint</vt:lpstr>
      <vt:lpstr>Un outils clé: le chemin d’impact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cdasen</dc:creator>
  <cp:lastModifiedBy>lprost</cp:lastModifiedBy>
  <cp:revision>907</cp:revision>
  <cp:lastPrinted>2014-11-17T16:08:18Z</cp:lastPrinted>
  <dcterms:created xsi:type="dcterms:W3CDTF">2009-04-22T19:24:48Z</dcterms:created>
  <dcterms:modified xsi:type="dcterms:W3CDTF">2016-06-10T12:01:11Z</dcterms:modified>
</cp:coreProperties>
</file>