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7" d="100"/>
          <a:sy n="107" d="100"/>
        </p:scale>
        <p:origin x="-744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27CD6-A475-6647-A205-11D37C9055E6}" type="datetimeFigureOut">
              <a:rPr lang="fr-FR" smtClean="0"/>
              <a:t>31/05/16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F31CC-925D-2143-BD48-9A1BAC2BEA9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1604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85495-8040-C544-973C-63DF9C936C61}" type="datetimeFigureOut">
              <a:rPr lang="fr-FR" smtClean="0"/>
              <a:t>31/05/16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6E75A-16B5-9D4D-AE5D-B130EBCF3F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6199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CB13-6713-DA4B-8626-D10BE6FE1C44}" type="datetime1">
              <a:rPr lang="fr-FR" smtClean="0"/>
              <a:t>31/05/16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9000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A0ED-7A87-574A-A8F2-2C0A80012A6A}" type="datetime1">
              <a:rPr lang="fr-FR" smtClean="0"/>
              <a:t>31/05/16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0778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2122F-B236-A94E-A0FA-6D087D51DCAD}" type="datetime1">
              <a:rPr lang="fr-FR" smtClean="0"/>
              <a:t>31/05/16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39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22F8E-71EE-F64B-9F18-1B2FF76685F8}" type="datetime1">
              <a:rPr lang="fr-FR" smtClean="0"/>
              <a:t>31/05/16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1254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7E5C2-561D-114A-8C83-8CF7EF34DD44}" type="datetime1">
              <a:rPr lang="fr-FR" smtClean="0"/>
              <a:t>31/05/16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7191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764A7-33FB-DA43-96C1-D6605E13CD82}" type="datetime1">
              <a:rPr lang="fr-FR" smtClean="0"/>
              <a:t>31/05/16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784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F95C4-F7A5-E249-A0AF-CE3C848835A4}" type="datetime1">
              <a:rPr lang="fr-FR" smtClean="0"/>
              <a:t>31/05/16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274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40D49-93DD-D140-83E0-E098C6C14EE0}" type="datetime1">
              <a:rPr lang="fr-FR" smtClean="0"/>
              <a:t>31/05/16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083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D4DB2-B13F-1F48-8678-2C72E5D9C00E}" type="datetime1">
              <a:rPr lang="fr-FR" smtClean="0"/>
              <a:t>31/05/16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149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91D9-9A33-A640-8AD9-FAACF2590BB0}" type="datetime1">
              <a:rPr lang="fr-FR" smtClean="0"/>
              <a:t>31/05/16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773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B7D1-CE35-8B45-82D9-358E84B04FAD}" type="datetime1">
              <a:rPr lang="fr-FR" smtClean="0"/>
              <a:t>31/05/16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517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CA20-239C-7840-ADC4-C91C6814739A}" type="datetime1">
              <a:rPr lang="fr-FR" smtClean="0"/>
              <a:t>31/05/16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B621A-4717-1447-861F-C24DFB0892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241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Peut-on étudier les connaissances  des agriculteurs comme celles des scientifiques 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08911" y="4266045"/>
            <a:ext cx="7287900" cy="861874"/>
          </a:xfrm>
        </p:spPr>
        <p:txBody>
          <a:bodyPr>
            <a:noAutofit/>
          </a:bodyPr>
          <a:lstStyle/>
          <a:p>
            <a:r>
              <a:rPr lang="fr-FR" sz="2800" dirty="0" smtClean="0"/>
              <a:t>Frédéric Goulet</a:t>
            </a:r>
          </a:p>
          <a:p>
            <a:endParaRPr lang="fr-FR" sz="2800" dirty="0"/>
          </a:p>
          <a:p>
            <a:endParaRPr lang="fr-FR" sz="2800" dirty="0" smtClean="0"/>
          </a:p>
          <a:p>
            <a:r>
              <a:rPr lang="fr-FR" sz="2000" dirty="0" smtClean="0"/>
              <a:t>Ecole chercheur « connaissances », </a:t>
            </a:r>
            <a:r>
              <a:rPr lang="fr-FR" sz="2000" dirty="0" smtClean="0"/>
              <a:t>31 </a:t>
            </a:r>
            <a:r>
              <a:rPr lang="fr-FR" sz="2000" dirty="0" smtClean="0"/>
              <a:t>mai 2016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749257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64"/>
            <a:ext cx="8229600" cy="1143000"/>
          </a:xfrm>
        </p:spPr>
        <p:txBody>
          <a:bodyPr/>
          <a:lstStyle/>
          <a:p>
            <a:r>
              <a:rPr lang="fr-FR" dirty="0" smtClean="0"/>
              <a:t>Mobiliser les témoins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78530"/>
            <a:ext cx="8563653" cy="5142066"/>
          </a:xfrm>
        </p:spPr>
        <p:txBody>
          <a:bodyPr>
            <a:normAutofit fontScale="85000" lnSpcReduction="20000"/>
          </a:bodyPr>
          <a:lstStyle/>
          <a:p>
            <a:r>
              <a:rPr lang="fr-FR" i="1" dirty="0" smtClean="0"/>
              <a:t>« en rendement maïs, et puis blé, il y a des effets année. Il y a des effets année mais disons que par rapport aux collègues qui sont... </a:t>
            </a:r>
            <a:r>
              <a:rPr lang="fr-FR" i="1" dirty="0" smtClean="0">
                <a:solidFill>
                  <a:srgbClr val="FF0000"/>
                </a:solidFill>
              </a:rPr>
              <a:t>j’ai encore un collègue en labour à côté de chez moi</a:t>
            </a:r>
            <a:r>
              <a:rPr lang="fr-FR" i="1" dirty="0" smtClean="0"/>
              <a:t>... (…) ... y’a pas photo »</a:t>
            </a:r>
          </a:p>
          <a:p>
            <a:endParaRPr lang="fr-FR" i="1" dirty="0" smtClean="0"/>
          </a:p>
          <a:p>
            <a:pPr>
              <a:buFont typeface="Wingdings" charset="2"/>
              <a:buChar char="Ø"/>
            </a:pPr>
            <a:r>
              <a:rPr lang="fr-FR" dirty="0" smtClean="0"/>
              <a:t>Voisin témoin expérimental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« </a:t>
            </a:r>
            <a:r>
              <a:rPr lang="fr-FR" i="1" dirty="0" smtClean="0">
                <a:solidFill>
                  <a:srgbClr val="0000FF"/>
                </a:solidFill>
              </a:rPr>
              <a:t>le voisin m’a dit</a:t>
            </a:r>
            <a:r>
              <a:rPr lang="fr-FR" i="1" dirty="0" smtClean="0"/>
              <a:t> : je sais pas ce que tu as mis sur ton colza, mais la floraison elle est superbe </a:t>
            </a:r>
            <a:r>
              <a:rPr lang="fr-FR" dirty="0" smtClean="0"/>
              <a:t>»</a:t>
            </a:r>
          </a:p>
          <a:p>
            <a:pPr marL="0" indent="0">
              <a:buNone/>
            </a:pPr>
            <a:r>
              <a:rPr lang="fr-FR" dirty="0" smtClean="0"/>
              <a:t>	 « </a:t>
            </a:r>
            <a:r>
              <a:rPr lang="fr-FR" i="1" dirty="0" smtClean="0">
                <a:solidFill>
                  <a:srgbClr val="0000FF"/>
                </a:solidFill>
              </a:rPr>
              <a:t>mes voisins me font l’observation</a:t>
            </a:r>
            <a:r>
              <a:rPr lang="fr-FR" i="1" dirty="0" smtClean="0"/>
              <a:t> : c’est 	incroyables tes sols ce qu’ils sont foncés </a:t>
            </a:r>
            <a:r>
              <a:rPr lang="fr-FR" dirty="0" smtClean="0"/>
              <a:t>»</a:t>
            </a:r>
            <a:r>
              <a:rPr lang="fr-FR" dirty="0" smtClean="0">
                <a:effectLst/>
              </a:rPr>
              <a:t> </a:t>
            </a:r>
          </a:p>
          <a:p>
            <a:pPr marL="0" indent="0">
              <a:buNone/>
            </a:pPr>
            <a:endParaRPr lang="fr-FR" dirty="0" smtClean="0">
              <a:effectLst/>
            </a:endParaRPr>
          </a:p>
          <a:p>
            <a:pPr>
              <a:buFont typeface="Wingdings" charset="2"/>
              <a:buChar char="Ø"/>
            </a:pPr>
            <a:r>
              <a:rPr lang="fr-FR" dirty="0" smtClean="0"/>
              <a:t>Un témoin mis en scène : « </a:t>
            </a:r>
            <a:r>
              <a:rPr lang="fr-FR" i="1" dirty="0" smtClean="0"/>
              <a:t>j’ai fait</a:t>
            </a:r>
            <a:r>
              <a:rPr lang="is-IS" i="1" dirty="0" smtClean="0"/>
              <a:t>… on m’a dit </a:t>
            </a:r>
            <a:r>
              <a:rPr lang="fr-FR" i="1" dirty="0" smtClean="0"/>
              <a:t>»</a:t>
            </a:r>
            <a:endParaRPr lang="fr-FR" dirty="0" smtClean="0"/>
          </a:p>
          <a:p>
            <a:pPr>
              <a:buFont typeface="Wingdings" charset="2"/>
              <a:buChar char="Ø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862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Mobiliser les instruments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i="1" dirty="0"/>
              <a:t>« on est allé </a:t>
            </a:r>
            <a:r>
              <a:rPr lang="fr-FR" i="1" dirty="0">
                <a:solidFill>
                  <a:srgbClr val="FF0000"/>
                </a:solidFill>
              </a:rPr>
              <a:t>avec le technicien </a:t>
            </a:r>
            <a:r>
              <a:rPr lang="fr-FR" i="1" dirty="0"/>
              <a:t>avec le </a:t>
            </a:r>
            <a:r>
              <a:rPr lang="fr-FR" i="1" dirty="0">
                <a:solidFill>
                  <a:srgbClr val="FF0000"/>
                </a:solidFill>
              </a:rPr>
              <a:t>pénétromètre</a:t>
            </a:r>
            <a:r>
              <a:rPr lang="fr-FR" i="1" dirty="0"/>
              <a:t> dans </a:t>
            </a:r>
            <a:r>
              <a:rPr lang="fr-FR" i="1" dirty="0">
                <a:solidFill>
                  <a:srgbClr val="3366FF"/>
                </a:solidFill>
              </a:rPr>
              <a:t>le champ du voisin</a:t>
            </a:r>
            <a:r>
              <a:rPr lang="fr-FR" i="1" dirty="0"/>
              <a:t>, on arrivait à 25 cm, on arrivait à la semelle de labour (…) Moi dans mes luzernes, même dans les endroits avec des cailloux, on le plantait à fond, et quand on retire le pénétromètre la terre le </a:t>
            </a:r>
            <a:r>
              <a:rPr lang="fr-FR" i="1" dirty="0" smtClean="0"/>
              <a:t>retient»</a:t>
            </a:r>
            <a:endParaRPr lang="fr-FR" i="1" dirty="0" smtClean="0"/>
          </a:p>
          <a:p>
            <a:pPr marL="457200" lvl="1" indent="0"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4646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67807"/>
            <a:ext cx="8229600" cy="72245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Pour finir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7287" y="1267834"/>
            <a:ext cx="8706087" cy="5296379"/>
          </a:xfrm>
        </p:spPr>
        <p:txBody>
          <a:bodyPr>
            <a:normAutofit/>
          </a:bodyPr>
          <a:lstStyle/>
          <a:p>
            <a:r>
              <a:rPr lang="fr-FR" dirty="0" smtClean="0"/>
              <a:t>Ça marche ! Enfin un peu</a:t>
            </a:r>
            <a:r>
              <a:rPr lang="is-IS" dirty="0" smtClean="0"/>
              <a:t>...</a:t>
            </a:r>
          </a:p>
          <a:p>
            <a:pPr lvl="1"/>
            <a:r>
              <a:rPr lang="fr-FR" dirty="0" err="1" smtClean="0"/>
              <a:t>Ø</a:t>
            </a:r>
            <a:r>
              <a:rPr lang="fr-FR" dirty="0" smtClean="0"/>
              <a:t> inscriptions, traductions 2 et 3, etc.</a:t>
            </a:r>
          </a:p>
          <a:p>
            <a:r>
              <a:rPr lang="fr-FR" dirty="0" smtClean="0"/>
              <a:t>Toutes les connaissances  sont à l’origine locales, singulières</a:t>
            </a:r>
          </a:p>
          <a:p>
            <a:r>
              <a:rPr lang="fr-FR" dirty="0" smtClean="0"/>
              <a:t>Et semblent passer par des logiques de montée en généralité / régularité</a:t>
            </a:r>
          </a:p>
          <a:p>
            <a:r>
              <a:rPr lang="fr-FR" dirty="0" smtClean="0"/>
              <a:t>Une différence entre connaissances  scientifiques et non-scientifiques ? La façon dont elles ont été étudiées.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8295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pture d’écran 2016-05-05 à 12.25.3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6496" y="0"/>
            <a:ext cx="2504940" cy="3454224"/>
          </a:xfrm>
          <a:prstGeom prst="rect">
            <a:avLst/>
          </a:prstGeom>
        </p:spPr>
      </p:pic>
      <p:pic>
        <p:nvPicPr>
          <p:cNvPr id="6" name="Image 5" descr="Capture d’écran 2016-05-05 à 12.26.0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989" y="2785690"/>
            <a:ext cx="2865011" cy="4191011"/>
          </a:xfrm>
          <a:prstGeom prst="rect">
            <a:avLst/>
          </a:prstGeom>
        </p:spPr>
      </p:pic>
      <p:pic>
        <p:nvPicPr>
          <p:cNvPr id="7" name="Image 6" descr="Capture d’écran 2016-05-05 à 12.28.00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06495" cy="3454224"/>
          </a:xfrm>
          <a:prstGeom prst="rect">
            <a:avLst/>
          </a:prstGeom>
        </p:spPr>
      </p:pic>
      <p:pic>
        <p:nvPicPr>
          <p:cNvPr id="8" name="Image 7" descr="Capture d’écran 2016-05-05 à 12.29.59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089" y="3001601"/>
            <a:ext cx="2628900" cy="397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534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Postulat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Si les sciences ne seraient pas une activité moins « sociale » que les autres</a:t>
            </a:r>
          </a:p>
          <a:p>
            <a:pPr lvl="1"/>
            <a:r>
              <a:rPr lang="fr-FR" dirty="0" smtClean="0"/>
              <a:t>Connaissance </a:t>
            </a:r>
            <a:r>
              <a:rPr lang="fr-FR" dirty="0"/>
              <a:t>f</a:t>
            </a:r>
            <a:r>
              <a:rPr lang="fr-FR" dirty="0" smtClean="0"/>
              <a:t>aites de pratiques et de récits</a:t>
            </a:r>
          </a:p>
          <a:p>
            <a:r>
              <a:rPr lang="fr-FR" dirty="0" smtClean="0"/>
              <a:t>Alors les concepts qui rendent compte de la production des connaissances  scientifiques doivent « marcher » pour des non-scientifiques</a:t>
            </a:r>
          </a:p>
          <a:p>
            <a:r>
              <a:rPr lang="fr-FR" dirty="0" smtClean="0"/>
              <a:t>Groupe d’agriculteurs innovateurs, de pionniers, d’explorateurs (Auray, 2011)</a:t>
            </a:r>
          </a:p>
          <a:p>
            <a:pPr lvl="1"/>
            <a:r>
              <a:rPr lang="fr-FR" dirty="0" smtClean="0"/>
              <a:t>Prenons au sérieux les « agriculteurs – chercheurs »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4931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semis-direct- semeat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694" y="611290"/>
            <a:ext cx="7240846" cy="5430634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5586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groupe agr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571500"/>
            <a:ext cx="7620000" cy="571500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0084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salle-des-fetes-algerie-maria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558" y="2964418"/>
            <a:ext cx="5191442" cy="3893582"/>
          </a:xfrm>
          <a:prstGeom prst="rect">
            <a:avLst/>
          </a:prstGeom>
        </p:spPr>
      </p:pic>
      <p:pic>
        <p:nvPicPr>
          <p:cNvPr id="8" name="Image 7" descr="salle_des_fetes_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973339" cy="3728340"/>
          </a:xfrm>
          <a:prstGeom prst="rect">
            <a:avLst/>
          </a:prstGeom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6669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Des questions en tout cas très proches</a:t>
            </a:r>
            <a:r>
              <a:rPr lang="is-IS" dirty="0" smtClean="0"/>
              <a:t>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98748"/>
            <a:ext cx="8229600" cy="3824475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Paradoxe (x 2) </a:t>
            </a:r>
            <a:r>
              <a:rPr lang="fr-FR" dirty="0" smtClean="0"/>
              <a:t>: connaissances  + localisées, mais + partagées au sein de </a:t>
            </a:r>
            <a:r>
              <a:rPr lang="fr-FR" dirty="0" smtClean="0"/>
              <a:t>groupes </a:t>
            </a:r>
            <a:r>
              <a:rPr lang="fr-FR" dirty="0" smtClean="0">
                <a:solidFill>
                  <a:srgbClr val="008000"/>
                </a:solidFill>
              </a:rPr>
              <a:t>d’explorateurs</a:t>
            </a:r>
            <a:endParaRPr lang="fr-FR" dirty="0" smtClean="0">
              <a:solidFill>
                <a:srgbClr val="008000"/>
              </a:solidFill>
            </a:endParaRPr>
          </a:p>
          <a:p>
            <a:pPr lvl="1"/>
            <a:r>
              <a:rPr lang="fr-FR" dirty="0" smtClean="0"/>
              <a:t>Instrument de politique publique</a:t>
            </a:r>
          </a:p>
          <a:p>
            <a:r>
              <a:rPr lang="fr-FR" dirty="0" smtClean="0"/>
              <a:t>Question : comment partage-t-on une expérience locale ? Quels gages de vraisemblance ?</a:t>
            </a:r>
          </a:p>
          <a:p>
            <a:r>
              <a:rPr lang="fr-FR" dirty="0" smtClean="0"/>
              <a:t>Récit et traductions</a:t>
            </a:r>
            <a:r>
              <a:rPr lang="is-IS" dirty="0" smtClean="0"/>
              <a:t>…</a:t>
            </a:r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050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Traduction 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U</a:t>
            </a:r>
            <a:r>
              <a:rPr lang="fr-FR" dirty="0" smtClean="0"/>
              <a:t>ne réduction du macrocosme en un microcosme :</a:t>
            </a:r>
          </a:p>
          <a:p>
            <a:pPr lvl="1"/>
            <a:r>
              <a:rPr lang="fr-FR" dirty="0" smtClean="0"/>
              <a:t>Rassemblement en un lieu donné</a:t>
            </a:r>
          </a:p>
          <a:p>
            <a:pPr lvl="1"/>
            <a:r>
              <a:rPr lang="fr-FR" dirty="0" smtClean="0"/>
              <a:t>Uniquement praticiens du SD, pas de TCS</a:t>
            </a:r>
          </a:p>
          <a:p>
            <a:pPr lvl="1"/>
            <a:r>
              <a:rPr lang="fr-FR" dirty="0" smtClean="0"/>
              <a:t>Uniquement usager d’une même marque</a:t>
            </a:r>
          </a:p>
          <a:p>
            <a:pPr lvl="1"/>
            <a:endParaRPr lang="fr-FR" dirty="0"/>
          </a:p>
          <a:p>
            <a:pPr lvl="1">
              <a:buFont typeface="Wingdings" charset="2"/>
              <a:buChar char="Ø"/>
            </a:pPr>
            <a:r>
              <a:rPr lang="fr-FR" dirty="0" smtClean="0">
                <a:solidFill>
                  <a:srgbClr val="FF0000"/>
                </a:solidFill>
              </a:rPr>
              <a:t>Éliminer </a:t>
            </a:r>
            <a:r>
              <a:rPr lang="fr-FR" dirty="0" smtClean="0">
                <a:solidFill>
                  <a:srgbClr val="FF0000"/>
                </a:solidFill>
              </a:rPr>
              <a:t>les signaux parasites</a:t>
            </a:r>
          </a:p>
          <a:p>
            <a:pPr lvl="1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97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64"/>
            <a:ext cx="8229600" cy="817419"/>
          </a:xfrm>
        </p:spPr>
        <p:txBody>
          <a:bodyPr/>
          <a:lstStyle/>
          <a:p>
            <a:r>
              <a:rPr lang="fr-FR" dirty="0" smtClean="0"/>
              <a:t>Mettre en récit l‘expérience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9809" y="1125392"/>
            <a:ext cx="8812914" cy="5438821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Matériel et méthodes + résultats = « les étrilles marchent très bien »</a:t>
            </a:r>
          </a:p>
          <a:p>
            <a:endParaRPr lang="fr-FR" dirty="0"/>
          </a:p>
          <a:p>
            <a:pPr marL="0" indent="0" algn="just">
              <a:buNone/>
            </a:pPr>
            <a:r>
              <a:rPr lang="fr-FR" dirty="0"/>
              <a:t>« </a:t>
            </a:r>
            <a:r>
              <a:rPr lang="fr-FR" i="1" dirty="0"/>
              <a:t>Après un </a:t>
            </a:r>
            <a:r>
              <a:rPr lang="fr-FR" i="1" dirty="0">
                <a:solidFill>
                  <a:srgbClr val="FF0000"/>
                </a:solidFill>
              </a:rPr>
              <a:t>précédent orge d’hiver</a:t>
            </a:r>
            <a:r>
              <a:rPr lang="fr-FR" i="1" dirty="0"/>
              <a:t>, avec </a:t>
            </a:r>
            <a:r>
              <a:rPr lang="fr-FR" i="1" dirty="0">
                <a:solidFill>
                  <a:srgbClr val="FF0000"/>
                </a:solidFill>
              </a:rPr>
              <a:t>pas mal de feuilles</a:t>
            </a:r>
            <a:r>
              <a:rPr lang="fr-FR" i="1" dirty="0"/>
              <a:t>, entre autre la </a:t>
            </a:r>
            <a:r>
              <a:rPr lang="fr-FR" i="1" dirty="0">
                <a:solidFill>
                  <a:srgbClr val="FF0000"/>
                </a:solidFill>
              </a:rPr>
              <a:t>variété Abondance </a:t>
            </a:r>
            <a:r>
              <a:rPr lang="fr-FR" i="1" dirty="0"/>
              <a:t>en orge d’hiver, on a donc récolté. On n’a </a:t>
            </a:r>
            <a:r>
              <a:rPr lang="fr-FR" i="1" dirty="0">
                <a:solidFill>
                  <a:srgbClr val="0000FF"/>
                </a:solidFill>
              </a:rPr>
              <a:t>pas touché bien sûr à la paille</a:t>
            </a:r>
            <a:r>
              <a:rPr lang="fr-FR" i="1" dirty="0"/>
              <a:t>. Et puis cette parcelle n’avait... du moins, disons, au niveau levée de renouée [mauvaise herbe], étant donné qu’on est sur des </a:t>
            </a:r>
            <a:r>
              <a:rPr lang="fr-FR" i="1" dirty="0">
                <a:solidFill>
                  <a:srgbClr val="FF0000"/>
                </a:solidFill>
              </a:rPr>
              <a:t>sols argilo-calcaires</a:t>
            </a:r>
            <a:r>
              <a:rPr lang="fr-FR" i="1" dirty="0"/>
              <a:t>, habituellement on n’a pas beaucoup de renouées, vu la </a:t>
            </a:r>
            <a:r>
              <a:rPr lang="fr-FR" i="1" dirty="0">
                <a:solidFill>
                  <a:srgbClr val="FF0000"/>
                </a:solidFill>
              </a:rPr>
              <a:t>climatologie de juillet</a:t>
            </a:r>
            <a:r>
              <a:rPr lang="fr-FR" i="1" dirty="0"/>
              <a:t>. On a eu donc des </a:t>
            </a:r>
            <a:r>
              <a:rPr lang="fr-FR" i="1" dirty="0">
                <a:solidFill>
                  <a:srgbClr val="FF0000"/>
                </a:solidFill>
              </a:rPr>
              <a:t>levées</a:t>
            </a:r>
            <a:r>
              <a:rPr lang="fr-FR" i="1" dirty="0"/>
              <a:t> conséquentes de renouées, et... les enroulements, </a:t>
            </a:r>
            <a:r>
              <a:rPr lang="fr-FR" i="1" dirty="0">
                <a:solidFill>
                  <a:srgbClr val="008000"/>
                </a:solidFill>
              </a:rPr>
              <a:t>les étrilles, elles marchent très bien là en fait</a:t>
            </a:r>
            <a:r>
              <a:rPr lang="fr-FR" dirty="0"/>
              <a:t>. </a:t>
            </a:r>
            <a:r>
              <a:rPr lang="fr-FR" dirty="0" smtClean="0"/>
              <a:t>»</a:t>
            </a:r>
          </a:p>
          <a:p>
            <a:pPr marL="0" indent="0" algn="just">
              <a:buNone/>
            </a:pPr>
            <a:endParaRPr lang="fr-FR" dirty="0"/>
          </a:p>
          <a:p>
            <a:pPr algn="just">
              <a:buFont typeface="Wingdings" charset="2"/>
              <a:buChar char="Ø"/>
            </a:pPr>
            <a:r>
              <a:rPr lang="fr-FR" dirty="0" smtClean="0"/>
              <a:t>« J’ai fait</a:t>
            </a:r>
            <a:r>
              <a:rPr lang="is-IS" dirty="0" smtClean="0"/>
              <a:t>… il se passe </a:t>
            </a:r>
            <a:r>
              <a:rPr lang="fr-FR" dirty="0" smtClean="0"/>
              <a:t>»</a:t>
            </a:r>
          </a:p>
          <a:p>
            <a:pPr algn="just">
              <a:buFont typeface="Wingdings" charset="2"/>
              <a:buChar char="Ø"/>
            </a:pPr>
            <a:r>
              <a:rPr lang="fr-FR" dirty="0" smtClean="0"/>
              <a:t>Contrôle par les pairs</a:t>
            </a:r>
            <a:endParaRPr lang="is-IS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3216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Mobiliser les témoins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« </a:t>
            </a:r>
            <a:r>
              <a:rPr lang="fr-FR" dirty="0">
                <a:solidFill>
                  <a:srgbClr val="FF0000"/>
                </a:solidFill>
              </a:rPr>
              <a:t>Frédéric Thomas était venu à la maison</a:t>
            </a:r>
            <a:r>
              <a:rPr lang="fr-FR" dirty="0"/>
              <a:t> pour voir, au mois de juin. </a:t>
            </a:r>
            <a:r>
              <a:rPr lang="fr-FR" dirty="0">
                <a:solidFill>
                  <a:srgbClr val="0000FF"/>
                </a:solidFill>
              </a:rPr>
              <a:t>Le tournesol était de ma taille et la luzerne m’arrivait plus haut que le genou </a:t>
            </a:r>
            <a:r>
              <a:rPr lang="fr-FR" dirty="0"/>
              <a:t>». </a:t>
            </a:r>
            <a:endParaRPr lang="fr-FR" dirty="0" smtClean="0"/>
          </a:p>
          <a:p>
            <a:pPr lvl="1"/>
            <a:r>
              <a:rPr lang="fr-FR" dirty="0" smtClean="0"/>
              <a:t>Grand témoin, gens de valeur</a:t>
            </a:r>
          </a:p>
          <a:p>
            <a:pPr lvl="1"/>
            <a:r>
              <a:rPr lang="fr-FR" dirty="0" smtClean="0"/>
              <a:t>Régime de la curiosité</a:t>
            </a:r>
          </a:p>
          <a:p>
            <a:endParaRPr lang="fr-FR" dirty="0" smtClean="0"/>
          </a:p>
          <a:p>
            <a:pPr lvl="1"/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B621A-4717-1447-861F-C24DFB089274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9280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334</Words>
  <Application>Microsoft Macintosh PowerPoint</Application>
  <PresentationFormat>Présentation à l'écran (4:3)</PresentationFormat>
  <Paragraphs>65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Peut-on étudier les connaissances  des agriculteurs comme celles des scientifiques ?</vt:lpstr>
      <vt:lpstr>Postulat</vt:lpstr>
      <vt:lpstr>Présentation PowerPoint</vt:lpstr>
      <vt:lpstr>Présentation PowerPoint</vt:lpstr>
      <vt:lpstr>Présentation PowerPoint</vt:lpstr>
      <vt:lpstr>Des questions en tout cas très proches…</vt:lpstr>
      <vt:lpstr>Traduction 1</vt:lpstr>
      <vt:lpstr>Mettre en récit l‘expérience</vt:lpstr>
      <vt:lpstr>Mobiliser les témoins (1)</vt:lpstr>
      <vt:lpstr>Mobiliser les témoins (2)</vt:lpstr>
      <vt:lpstr>Mobiliser les instruments</vt:lpstr>
      <vt:lpstr>Pour finir</vt:lpstr>
      <vt:lpstr>Présentation PowerPoint</vt:lpstr>
    </vt:vector>
  </TitlesOfParts>
  <Company>CIRAD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Frédéric GOULET</dc:creator>
  <cp:lastModifiedBy>Frédéric GOULET</cp:lastModifiedBy>
  <cp:revision>21</cp:revision>
  <dcterms:created xsi:type="dcterms:W3CDTF">2016-05-05T12:59:07Z</dcterms:created>
  <dcterms:modified xsi:type="dcterms:W3CDTF">2016-05-31T15:07:59Z</dcterms:modified>
</cp:coreProperties>
</file>