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3" r:id="rId3"/>
    <p:sldId id="264" r:id="rId4"/>
    <p:sldId id="267" r:id="rId5"/>
    <p:sldId id="269" r:id="rId6"/>
    <p:sldId id="265" r:id="rId7"/>
    <p:sldId id="268" r:id="rId8"/>
    <p:sldId id="271" r:id="rId9"/>
    <p:sldId id="270" r:id="rId10"/>
    <p:sldId id="266" r:id="rId11"/>
    <p:sldId id="257" r:id="rId12"/>
    <p:sldId id="259" r:id="rId13"/>
    <p:sldId id="260" r:id="rId14"/>
    <p:sldId id="272" r:id="rId15"/>
    <p:sldId id="273" r:id="rId16"/>
    <p:sldId id="261" r:id="rId17"/>
    <p:sldId id="262" r:id="rId1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2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D5E87-DFD9-134C-8AF2-94139F2C9768}" type="datetimeFigureOut">
              <a:rPr lang="fr-FR" smtClean="0"/>
              <a:t>30/05/16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CD173-0209-B940-B694-BE1625EF7DB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434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13692-22E8-A947-B0AF-31A4D37B00EA}" type="datetimeFigureOut">
              <a:rPr lang="fr-FR" smtClean="0"/>
              <a:t>30/05/16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8C40B-2794-BC45-BC96-CB9BD979323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970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Sur</a:t>
            </a:r>
            <a:r>
              <a:rPr lang="fr-FR" baseline="0" dirty="0" smtClean="0"/>
              <a:t> innovation et </a:t>
            </a:r>
            <a:r>
              <a:rPr lang="fr-FR" baseline="0" dirty="0" err="1" smtClean="0"/>
              <a:t>laboratorisation</a:t>
            </a:r>
            <a:r>
              <a:rPr lang="fr-FR" baseline="0" dirty="0" smtClean="0"/>
              <a:t> du monde, donner les exemples des variétés innovantes, des races, des machines, etc. qui sont livrées dans la nature et qui sont des concentrés de ce que les chercheurs ont produit.</a:t>
            </a:r>
          </a:p>
          <a:p>
            <a:r>
              <a:rPr lang="fr-FR" baseline="0" dirty="0" smtClean="0"/>
              <a:t>Ces innovations sont des «</a:t>
            </a:r>
            <a:r>
              <a:rPr lang="fr-FR" i="1" baseline="0" dirty="0" smtClean="0"/>
              <a:t> laboratoires qui cadrent et </a:t>
            </a:r>
            <a:r>
              <a:rPr lang="fr-FR" i="1" baseline="0" dirty="0" err="1" smtClean="0"/>
              <a:t>préformatent</a:t>
            </a:r>
            <a:r>
              <a:rPr lang="fr-FR" i="1" baseline="0" dirty="0" smtClean="0"/>
              <a:t> les actions possibles</a:t>
            </a:r>
            <a:r>
              <a:rPr lang="fr-FR" baseline="0" dirty="0" smtClean="0"/>
              <a:t>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8C40B-2794-BC45-BC96-CB9BD979323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091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771B-6BD0-6241-8004-4466A45A1986}" type="datetime1">
              <a:rPr lang="fr-FR" smtClean="0"/>
              <a:t>30/05/16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01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7F376-489D-4A4D-B35D-2765340451FA}" type="datetime1">
              <a:rPr lang="fr-FR" smtClean="0"/>
              <a:t>30/05/16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96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899A-C34B-7F4F-823D-53FC90E1E859}" type="datetime1">
              <a:rPr lang="fr-FR" smtClean="0"/>
              <a:t>30/05/16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26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84AB-33E1-EE43-8072-67D4E3583CC5}" type="datetime1">
              <a:rPr lang="fr-FR" smtClean="0"/>
              <a:t>30/05/16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452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1645-4321-3D42-8301-AB6E3BF20192}" type="datetime1">
              <a:rPr lang="fr-FR" smtClean="0"/>
              <a:t>30/05/16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80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EBCC-51EE-6341-BF5C-962E168CA2AA}" type="datetime1">
              <a:rPr lang="fr-FR" smtClean="0"/>
              <a:t>30/05/16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814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5B1A-DB86-6C4D-B735-63FE1569C515}" type="datetime1">
              <a:rPr lang="fr-FR" smtClean="0"/>
              <a:t>30/05/16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33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6E5F4-936B-1B46-9D8C-AA681687DF03}" type="datetime1">
              <a:rPr lang="fr-FR" smtClean="0"/>
              <a:t>30/05/16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29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1723-3E4A-CF4E-A0F6-C30686C672AF}" type="datetime1">
              <a:rPr lang="fr-FR" smtClean="0"/>
              <a:t>30/05/16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43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B1B8-3DB7-1F47-81F6-E61875BF2BC4}" type="datetime1">
              <a:rPr lang="fr-FR" smtClean="0"/>
              <a:t>30/05/16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31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AD41-CE43-7D49-B1BB-2198D6504006}" type="datetime1">
              <a:rPr lang="fr-FR" smtClean="0"/>
              <a:t>30/05/16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54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FF6EF-4890-764D-AB70-515DD544088A}" type="datetime1">
              <a:rPr lang="fr-FR" smtClean="0"/>
              <a:t>30/05/16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1DF33-7074-D746-8669-5C21A2468B9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26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4" Type="http://schemas.openxmlformats.org/officeDocument/2006/relationships/image" Target="../media/image11.jpg"/><Relationship Id="rId5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26733"/>
            <a:ext cx="9144000" cy="2282468"/>
          </a:xfrm>
        </p:spPr>
        <p:txBody>
          <a:bodyPr>
            <a:noAutofit/>
          </a:bodyPr>
          <a:lstStyle/>
          <a:p>
            <a:r>
              <a:rPr lang="fr-FR" dirty="0" smtClean="0"/>
              <a:t>La production des connaissances scientifiques.</a:t>
            </a:r>
            <a:br>
              <a:rPr lang="fr-FR" dirty="0" smtClean="0"/>
            </a:br>
            <a:r>
              <a:rPr lang="fr-FR" dirty="0" smtClean="0"/>
              <a:t>Éléments d’histoire et </a:t>
            </a:r>
            <a:br>
              <a:rPr lang="fr-FR" dirty="0" smtClean="0"/>
            </a:br>
            <a:r>
              <a:rPr lang="fr-FR" dirty="0" smtClean="0"/>
              <a:t>pratiques de laboratoire.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868235" y="4469023"/>
            <a:ext cx="7589965" cy="1752600"/>
          </a:xfrm>
        </p:spPr>
        <p:txBody>
          <a:bodyPr>
            <a:normAutofit fontScale="85000" lnSpcReduction="10000"/>
          </a:bodyPr>
          <a:lstStyle/>
          <a:p>
            <a:r>
              <a:rPr lang="fr-FR" sz="4000" dirty="0"/>
              <a:t>Frédéric Goulet</a:t>
            </a:r>
          </a:p>
          <a:p>
            <a:endParaRPr lang="fr-FR" sz="1100" dirty="0" smtClean="0"/>
          </a:p>
          <a:p>
            <a:endParaRPr lang="fr-FR" sz="4000" dirty="0"/>
          </a:p>
          <a:p>
            <a:r>
              <a:rPr lang="fr-FR" dirty="0"/>
              <a:t>Ecole chercheur « </a:t>
            </a:r>
            <a:r>
              <a:rPr lang="fr-FR" dirty="0" smtClean="0"/>
              <a:t>Connaissances</a:t>
            </a:r>
            <a:r>
              <a:rPr lang="fr-FR" dirty="0"/>
              <a:t> », </a:t>
            </a:r>
            <a:r>
              <a:rPr lang="fr-FR" dirty="0" smtClean="0"/>
              <a:t>31 </a:t>
            </a:r>
            <a:r>
              <a:rPr lang="fr-FR" dirty="0"/>
              <a:t>mai 2016</a:t>
            </a:r>
          </a:p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-796754" y="2042146"/>
            <a:ext cx="1846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 smtClean="0"/>
          </a:p>
          <a:p>
            <a:r>
              <a:rPr lang="fr-FR" smtClean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008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socio-traduc-g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578" y="2695873"/>
            <a:ext cx="2573950" cy="3850200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10</a:t>
            </a:fld>
            <a:endParaRPr lang="fr-FR"/>
          </a:p>
        </p:txBody>
      </p:sp>
      <p:pic>
        <p:nvPicPr>
          <p:cNvPr id="2" name="Image 1" descr="callon am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80" y="258908"/>
            <a:ext cx="3597110" cy="526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28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« Nouvelle » sociologie des sciences et des techniques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450" y="1749322"/>
            <a:ext cx="8553968" cy="4972387"/>
          </a:xfrm>
        </p:spPr>
        <p:txBody>
          <a:bodyPr/>
          <a:lstStyle/>
          <a:p>
            <a:r>
              <a:rPr lang="fr-FR" dirty="0" smtClean="0"/>
              <a:t>Les sciences et la production de connaissances, une activité sociale comme une autre</a:t>
            </a:r>
          </a:p>
          <a:p>
            <a:r>
              <a:rPr lang="fr-FR" dirty="0" smtClean="0"/>
              <a:t>Sociologie du travail scientifique en laboratoire : </a:t>
            </a:r>
            <a:r>
              <a:rPr lang="fr-FR" b="1" dirty="0" smtClean="0"/>
              <a:t>pratiques</a:t>
            </a:r>
            <a:r>
              <a:rPr lang="fr-FR" dirty="0" smtClean="0"/>
              <a:t> de production des connaissances en milieu confiné</a:t>
            </a:r>
          </a:p>
          <a:p>
            <a:r>
              <a:rPr lang="fr-FR" dirty="0" smtClean="0"/>
              <a:t>Trois traductions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98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57200"/>
            <a:ext cx="9143999" cy="1143000"/>
          </a:xfrm>
        </p:spPr>
        <p:txBody>
          <a:bodyPr>
            <a:noAutofit/>
          </a:bodyPr>
          <a:lstStyle/>
          <a:p>
            <a:r>
              <a:rPr lang="fr-FR" sz="3700" b="1" dirty="0" smtClean="0"/>
              <a:t>Traduction 1 :</a:t>
            </a:r>
            <a:r>
              <a:rPr lang="fr-FR" sz="3700" b="1" dirty="0"/>
              <a:t> d</a:t>
            </a:r>
            <a:r>
              <a:rPr lang="fr-FR" sz="3700" b="1" dirty="0" smtClean="0"/>
              <a:t>u </a:t>
            </a:r>
            <a:r>
              <a:rPr lang="fr-FR" sz="3700" b="1" dirty="0"/>
              <a:t>macrocosme au microcosme</a:t>
            </a:r>
            <a:r>
              <a:rPr lang="fr-FR" sz="3700" dirty="0"/>
              <a:t/>
            </a:r>
            <a:br>
              <a:rPr lang="fr-FR" sz="3700" dirty="0"/>
            </a:br>
            <a:endParaRPr lang="fr-FR" sz="3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3567" y="1600199"/>
            <a:ext cx="8673771" cy="5049619"/>
          </a:xfrm>
        </p:spPr>
        <p:txBody>
          <a:bodyPr>
            <a:noAutofit/>
          </a:bodyPr>
          <a:lstStyle/>
          <a:p>
            <a:r>
              <a:rPr lang="fr-FR" sz="4000" dirty="0" smtClean="0">
                <a:solidFill>
                  <a:srgbClr val="000000"/>
                </a:solidFill>
              </a:rPr>
              <a:t>Simplifier, transporter le monde complexe, le réduire pour le manipuler en laboratoire</a:t>
            </a:r>
          </a:p>
          <a:p>
            <a:r>
              <a:rPr lang="fr-FR" sz="4000" dirty="0" smtClean="0">
                <a:solidFill>
                  <a:srgbClr val="000000"/>
                </a:solidFill>
              </a:rPr>
              <a:t>Représentatif : </a:t>
            </a:r>
            <a:r>
              <a:rPr lang="fr-FR" sz="4000" dirty="0" smtClean="0">
                <a:solidFill>
                  <a:srgbClr val="000000"/>
                </a:solidFill>
              </a:rPr>
              <a:t>travail </a:t>
            </a:r>
            <a:r>
              <a:rPr lang="fr-FR" sz="4000" dirty="0" smtClean="0">
                <a:solidFill>
                  <a:srgbClr val="000000"/>
                </a:solidFill>
              </a:rPr>
              <a:t>sur des porte-paroles</a:t>
            </a:r>
          </a:p>
          <a:p>
            <a:r>
              <a:rPr lang="fr-FR" sz="4000" dirty="0" smtClean="0">
                <a:solidFill>
                  <a:srgbClr val="008000"/>
                </a:solidFill>
              </a:rPr>
              <a:t>Exemple des maladies génétiques </a:t>
            </a:r>
            <a:r>
              <a:rPr lang="fr-FR" sz="4000" dirty="0" smtClean="0">
                <a:solidFill>
                  <a:srgbClr val="008000"/>
                </a:solidFill>
              </a:rPr>
              <a:t>rares</a:t>
            </a:r>
            <a:endParaRPr lang="fr-FR" sz="4000" dirty="0" smtClean="0">
              <a:solidFill>
                <a:srgbClr val="008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443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70720" y="166803"/>
            <a:ext cx="9144000" cy="1143000"/>
          </a:xfrm>
        </p:spPr>
        <p:txBody>
          <a:bodyPr>
            <a:noAutofit/>
          </a:bodyPr>
          <a:lstStyle/>
          <a:p>
            <a:r>
              <a:rPr lang="fr-FR" sz="3800" b="1" dirty="0" smtClean="0"/>
              <a:t>Traduction 2 : le collectif de recherche au laboratoire</a:t>
            </a:r>
            <a:endParaRPr lang="fr-FR" sz="3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5745" y="1600200"/>
            <a:ext cx="8817535" cy="5121275"/>
          </a:xfrm>
        </p:spPr>
        <p:txBody>
          <a:bodyPr>
            <a:normAutofit/>
          </a:bodyPr>
          <a:lstStyle/>
          <a:p>
            <a:r>
              <a:rPr lang="fr-FR" dirty="0" smtClean="0"/>
              <a:t>Les données ne sont pas données, mais fabriquées</a:t>
            </a:r>
          </a:p>
          <a:p>
            <a:r>
              <a:rPr lang="fr-FR" dirty="0" smtClean="0"/>
              <a:t>Elles sont produites et prennent la forme d’</a:t>
            </a:r>
            <a:r>
              <a:rPr lang="fr-FR" b="1" dirty="0" smtClean="0"/>
              <a:t>inscriptions </a:t>
            </a:r>
            <a:r>
              <a:rPr lang="fr-FR" dirty="0" smtClean="0"/>
              <a:t>: graphes, cartes photos, tableaux, spectre, etc.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468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spectrograp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61000" cy="2209800"/>
          </a:xfrm>
          <a:prstGeom prst="rect">
            <a:avLst/>
          </a:prstGeom>
        </p:spPr>
      </p:pic>
      <p:pic>
        <p:nvPicPr>
          <p:cNvPr id="6" name="Image 5" descr="cahier lab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2902"/>
            <a:ext cx="4501312" cy="2957541"/>
          </a:xfrm>
          <a:prstGeom prst="rect">
            <a:avLst/>
          </a:prstGeom>
        </p:spPr>
      </p:pic>
      <p:pic>
        <p:nvPicPr>
          <p:cNvPr id="7" name="Image 6" descr="tracés collisio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272" y="3791665"/>
            <a:ext cx="4697728" cy="3066335"/>
          </a:xfrm>
          <a:prstGeom prst="rect">
            <a:avLst/>
          </a:prstGeom>
        </p:spPr>
      </p:pic>
      <p:pic>
        <p:nvPicPr>
          <p:cNvPr id="8" name="Image 7" descr="botanique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052" y="0"/>
            <a:ext cx="2529943" cy="3801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426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66803"/>
            <a:ext cx="9144000" cy="1143000"/>
          </a:xfrm>
        </p:spPr>
        <p:txBody>
          <a:bodyPr>
            <a:noAutofit/>
          </a:bodyPr>
          <a:lstStyle/>
          <a:p>
            <a:r>
              <a:rPr lang="fr-FR" sz="3800" dirty="0" smtClean="0"/>
              <a:t>Traduction 2 : le collectif de recherche au laboratoire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549" y="1600200"/>
            <a:ext cx="8589908" cy="475615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>
                <a:solidFill>
                  <a:schemeClr val="bg1">
                    <a:lumMod val="85000"/>
                  </a:schemeClr>
                </a:solidFill>
              </a:rPr>
              <a:t>Les données ne sont pas données</a:t>
            </a:r>
          </a:p>
          <a:p>
            <a:r>
              <a:rPr lang="fr-FR" dirty="0" smtClean="0">
                <a:solidFill>
                  <a:schemeClr val="bg1">
                    <a:lumMod val="85000"/>
                  </a:schemeClr>
                </a:solidFill>
              </a:rPr>
              <a:t>Elles sont produites et prennent la forme d’</a:t>
            </a:r>
            <a:r>
              <a:rPr lang="fr-FR" b="1" dirty="0" smtClean="0"/>
              <a:t>inscriptions</a:t>
            </a:r>
            <a:r>
              <a:rPr lang="fr-FR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bg1">
                    <a:lumMod val="85000"/>
                  </a:schemeClr>
                </a:solidFill>
              </a:rPr>
              <a:t>: graphes, cartes photos, tableaux, spectre, etc.</a:t>
            </a:r>
          </a:p>
          <a:p>
            <a:pPr lvl="1"/>
            <a:r>
              <a:rPr lang="fr-FR" dirty="0" smtClean="0"/>
              <a:t>Chercheurs travaillent sur des traces</a:t>
            </a:r>
          </a:p>
          <a:p>
            <a:r>
              <a:rPr lang="fr-FR" dirty="0" smtClean="0"/>
              <a:t>Trace = 1 signature qu’il faut déchiffrer, faire </a:t>
            </a:r>
            <a:r>
              <a:rPr lang="fr-FR" dirty="0" smtClean="0"/>
              <a:t>parler</a:t>
            </a:r>
          </a:p>
          <a:p>
            <a:pPr lvl="1"/>
            <a:r>
              <a:rPr lang="fr-FR" dirty="0" smtClean="0">
                <a:solidFill>
                  <a:srgbClr val="008000"/>
                </a:solidFill>
              </a:rPr>
              <a:t>Maladies rares (retour)</a:t>
            </a:r>
            <a:endParaRPr lang="fr-FR" dirty="0" smtClean="0">
              <a:solidFill>
                <a:srgbClr val="008000"/>
              </a:solidFill>
            </a:endParaRPr>
          </a:p>
          <a:p>
            <a:r>
              <a:rPr lang="fr-FR" dirty="0" smtClean="0"/>
              <a:t>Une chaine d’équivalences, des faits aux mots</a:t>
            </a:r>
          </a:p>
          <a:p>
            <a:pPr lvl="1"/>
            <a:r>
              <a:rPr lang="fr-FR" dirty="0" smtClean="0"/>
              <a:t>Assurer la pertinence sous la pression des </a:t>
            </a:r>
            <a:r>
              <a:rPr lang="fr-FR" i="1" dirty="0" smtClean="0"/>
              <a:t>chers</a:t>
            </a:r>
            <a:r>
              <a:rPr lang="fr-FR" dirty="0" smtClean="0"/>
              <a:t> collègues</a:t>
            </a:r>
          </a:p>
          <a:p>
            <a:r>
              <a:rPr lang="fr-FR" dirty="0" smtClean="0"/>
              <a:t>Compétences distribuées dans un collectif : instruments, humains, matériaux, animaux, tours de main, etc.</a:t>
            </a:r>
          </a:p>
          <a:p>
            <a:pPr lvl="1"/>
            <a:r>
              <a:rPr lang="fr-FR" dirty="0" smtClean="0">
                <a:solidFill>
                  <a:srgbClr val="008000"/>
                </a:solidFill>
              </a:rPr>
              <a:t>Absents des articles scientifiques</a:t>
            </a:r>
          </a:p>
          <a:p>
            <a:pPr lvl="1"/>
            <a:r>
              <a:rPr lang="fr-FR" dirty="0" smtClean="0">
                <a:solidFill>
                  <a:srgbClr val="008000"/>
                </a:solidFill>
              </a:rPr>
              <a:t>La recherche scientifique, c’est de la cuisine</a:t>
            </a:r>
            <a:endParaRPr lang="fr-FR" dirty="0">
              <a:solidFill>
                <a:srgbClr val="008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970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4822"/>
            <a:ext cx="8229600" cy="8636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Traduction 3 : Retour au macrocosme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647" y="1365909"/>
            <a:ext cx="8781594" cy="5355565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Ce qui est vrai au laboratoire doit l’être aussi en dehors</a:t>
            </a:r>
          </a:p>
          <a:p>
            <a:pPr lvl="1"/>
            <a:r>
              <a:rPr lang="fr-FR" dirty="0" smtClean="0"/>
              <a:t>Un microcosme qui reste représentatif du macrocosme !</a:t>
            </a:r>
          </a:p>
          <a:p>
            <a:r>
              <a:rPr lang="fr-FR" dirty="0" smtClean="0"/>
              <a:t>Instruments comparables, matériel comparable</a:t>
            </a:r>
          </a:p>
          <a:p>
            <a:pPr lvl="1"/>
            <a:r>
              <a:rPr lang="fr-FR" dirty="0" smtClean="0"/>
              <a:t>Pb de la drosophile, des variétés ou espèces</a:t>
            </a:r>
          </a:p>
          <a:p>
            <a:r>
              <a:rPr lang="fr-FR" dirty="0" smtClean="0"/>
              <a:t>Intéressement, de la traduction 1 à la traduction 3 : </a:t>
            </a:r>
          </a:p>
          <a:p>
            <a:pPr lvl="1"/>
            <a:r>
              <a:rPr lang="fr-FR" dirty="0" smtClean="0"/>
              <a:t>La science dans le régime de l’utilité</a:t>
            </a:r>
          </a:p>
          <a:p>
            <a:pPr lvl="1"/>
            <a:r>
              <a:rPr lang="fr-FR" i="1" dirty="0" err="1" smtClean="0"/>
              <a:t>Laboratorisation</a:t>
            </a:r>
            <a:r>
              <a:rPr lang="fr-FR" dirty="0" smtClean="0"/>
              <a:t> du monde (paquet technique)</a:t>
            </a:r>
          </a:p>
          <a:p>
            <a:pPr lvl="1"/>
            <a:r>
              <a:rPr lang="fr-FR" dirty="0" smtClean="0"/>
              <a:t>Du </a:t>
            </a:r>
            <a:r>
              <a:rPr lang="fr-FR" dirty="0" smtClean="0"/>
              <a:t>macrocosme 1 au macrocosme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612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8877"/>
            <a:ext cx="9060138" cy="839656"/>
          </a:xfrm>
        </p:spPr>
        <p:txBody>
          <a:bodyPr/>
          <a:lstStyle/>
          <a:p>
            <a:r>
              <a:rPr lang="fr-FR" dirty="0" smtClean="0"/>
              <a:t>Eléments de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843" y="1150240"/>
            <a:ext cx="8964295" cy="5354656"/>
          </a:xfrm>
        </p:spPr>
        <p:txBody>
          <a:bodyPr>
            <a:normAutofit/>
          </a:bodyPr>
          <a:lstStyle/>
          <a:p>
            <a:r>
              <a:rPr lang="fr-FR" dirty="0"/>
              <a:t>Chercheur, une profession dont l’activité </a:t>
            </a:r>
            <a:r>
              <a:rPr lang="fr-FR" dirty="0" smtClean="0"/>
              <a:t>a </a:t>
            </a:r>
            <a:r>
              <a:rPr lang="fr-FR" dirty="0"/>
              <a:t>pour but de produire des connaissances </a:t>
            </a:r>
          </a:p>
          <a:p>
            <a:pPr lvl="1"/>
            <a:r>
              <a:rPr lang="fr-FR" dirty="0"/>
              <a:t>Différent de </a:t>
            </a:r>
            <a:r>
              <a:rPr lang="fr-FR" dirty="0" smtClean="0"/>
              <a:t>l’agriculteur</a:t>
            </a:r>
          </a:p>
          <a:p>
            <a:r>
              <a:rPr lang="fr-FR" dirty="0"/>
              <a:t>Effort de théorisation fondé sur l’étude des sciences, mais des concepts utilisables ailleurs ? </a:t>
            </a:r>
          </a:p>
          <a:p>
            <a:pPr lvl="1"/>
            <a:r>
              <a:rPr lang="fr-FR" dirty="0"/>
              <a:t>La suite dans le prochain épisode</a:t>
            </a:r>
          </a:p>
          <a:p>
            <a:r>
              <a:rPr lang="fr-FR" dirty="0" smtClean="0"/>
              <a:t>Traduction </a:t>
            </a:r>
            <a:r>
              <a:rPr lang="fr-FR" dirty="0" smtClean="0"/>
              <a:t>destinée à changer la vie des gens mais sans les associer</a:t>
            </a:r>
          </a:p>
          <a:p>
            <a:pPr lvl="1"/>
            <a:r>
              <a:rPr lang="fr-FR" dirty="0" smtClean="0"/>
              <a:t>Controverses</a:t>
            </a:r>
          </a:p>
          <a:p>
            <a:pPr lvl="1"/>
            <a:r>
              <a:rPr lang="fr-FR" dirty="0" smtClean="0"/>
              <a:t>Dé-confinements ?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499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et plan de l’exposé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Situer dans le temps la figure de la </a:t>
            </a:r>
            <a:r>
              <a:rPr lang="fr-FR" dirty="0" smtClean="0"/>
              <a:t>science en </a:t>
            </a:r>
            <a:r>
              <a:rPr lang="fr-FR" dirty="0" smtClean="0"/>
              <a:t>laboratoire</a:t>
            </a:r>
            <a:endParaRPr lang="fr-FR" dirty="0" smtClean="0"/>
          </a:p>
          <a:p>
            <a:r>
              <a:rPr lang="fr-FR" dirty="0" smtClean="0"/>
              <a:t>Sociologie des </a:t>
            </a:r>
            <a:r>
              <a:rPr lang="fr-FR" u="sng" dirty="0" smtClean="0"/>
              <a:t>pratiques</a:t>
            </a:r>
            <a:r>
              <a:rPr lang="fr-FR" dirty="0" smtClean="0"/>
              <a:t> de recherche en laboratoire (traductions, M. Callon)</a:t>
            </a:r>
          </a:p>
          <a:p>
            <a:r>
              <a:rPr lang="fr-FR" dirty="0" smtClean="0"/>
              <a:t>Deux parties, deux ouvrages : </a:t>
            </a:r>
          </a:p>
          <a:p>
            <a:pPr lvl="1"/>
            <a:r>
              <a:rPr lang="fr-FR" dirty="0" smtClean="0"/>
              <a:t>Les régimes de la preuve, du XVII au XXème siècle (Christian </a:t>
            </a:r>
            <a:r>
              <a:rPr lang="fr-FR" dirty="0" err="1" smtClean="0"/>
              <a:t>Licoppe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La sociologie de la traduction (Michel Callon)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19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icopp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12071" cy="5509131"/>
          </a:xfrm>
          <a:prstGeom prst="rect">
            <a:avLst/>
          </a:prstGeom>
        </p:spPr>
      </p:pic>
      <p:pic>
        <p:nvPicPr>
          <p:cNvPr id="5" name="Image 4" descr="objets dans l'actio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942" y="239632"/>
            <a:ext cx="1686367" cy="251121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512071" y="3433668"/>
            <a:ext cx="535108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Qu’est-ce qui fait, dans le récit, la crédibilité et la vraisemblance des expériences scientifiques ?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504610" y="5116167"/>
            <a:ext cx="463938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fr-FR" sz="2400" dirty="0" smtClean="0"/>
              <a:t>Mémoire Académie royale des sciences XVII-XVIII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siècles</a:t>
            </a:r>
          </a:p>
          <a:p>
            <a:pPr marL="342900" indent="-342900">
              <a:buFont typeface="Wingdings" charset="2"/>
              <a:buChar char="Ø"/>
            </a:pPr>
            <a:endParaRPr lang="fr-FR" sz="2400" dirty="0" smtClean="0"/>
          </a:p>
          <a:p>
            <a:pPr marL="342900" indent="-342900">
              <a:buFont typeface="Wingdings" charset="2"/>
              <a:buChar char="Ø"/>
            </a:pPr>
            <a:r>
              <a:rPr lang="fr-FR" sz="2400" dirty="0" smtClean="0"/>
              <a:t>Philosophes naturels</a:t>
            </a:r>
            <a:endParaRPr lang="fr-FR" sz="2400" dirty="0"/>
          </a:p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778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4821"/>
            <a:ext cx="8229600" cy="803711"/>
          </a:xfrm>
        </p:spPr>
        <p:txBody>
          <a:bodyPr/>
          <a:lstStyle/>
          <a:p>
            <a:r>
              <a:rPr lang="fr-FR" dirty="0" smtClean="0"/>
              <a:t>Régime de la curiosité (XVII</a:t>
            </a:r>
            <a:r>
              <a:rPr lang="fr-FR" baseline="30000" dirty="0" smtClean="0"/>
              <a:t>ème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87" y="1677433"/>
            <a:ext cx="8661791" cy="3858092"/>
          </a:xfrm>
        </p:spPr>
        <p:txBody>
          <a:bodyPr>
            <a:normAutofit/>
          </a:bodyPr>
          <a:lstStyle/>
          <a:p>
            <a:r>
              <a:rPr lang="fr-FR" sz="3600" dirty="0" smtClean="0"/>
              <a:t>Témoignage visuel et engagement personnel du narrateur (</a:t>
            </a:r>
            <a:r>
              <a:rPr lang="fr-FR" sz="3600" i="1" dirty="0" smtClean="0"/>
              <a:t>Je fis</a:t>
            </a:r>
            <a:r>
              <a:rPr lang="is-IS" sz="3600" i="1" dirty="0" smtClean="0"/>
              <a:t>…</a:t>
            </a:r>
            <a:r>
              <a:rPr lang="fr-FR" sz="3600" i="1" dirty="0" smtClean="0"/>
              <a:t> je vis</a:t>
            </a:r>
            <a:r>
              <a:rPr lang="fr-FR" sz="3600" dirty="0" smtClean="0"/>
              <a:t>)</a:t>
            </a:r>
          </a:p>
          <a:p>
            <a:r>
              <a:rPr lang="fr-FR" sz="3600" dirty="0" smtClean="0"/>
              <a:t>Des faits étonnants, surprenants, singuliers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341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versaill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48" y="184693"/>
            <a:ext cx="8018107" cy="4505103"/>
          </a:xfrm>
          <a:prstGeom prst="rect">
            <a:avLst/>
          </a:prstGeom>
        </p:spPr>
      </p:pic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585948" y="5027688"/>
            <a:ext cx="8661791" cy="1598168"/>
          </a:xfrm>
        </p:spPr>
        <p:txBody>
          <a:bodyPr>
            <a:normAutofit fontScale="92500" lnSpcReduction="10000"/>
          </a:bodyPr>
          <a:lstStyle/>
          <a:p>
            <a:r>
              <a:rPr lang="fr-FR" sz="3600" dirty="0"/>
              <a:t>Les témoins, « gens de qualité », garants de la </a:t>
            </a:r>
            <a:r>
              <a:rPr lang="fr-FR" sz="3600" dirty="0" smtClean="0"/>
              <a:t>vraisemblance</a:t>
            </a:r>
          </a:p>
          <a:p>
            <a:r>
              <a:rPr lang="fr-FR" sz="3600" dirty="0" smtClean="0"/>
              <a:t>L’expérience comme pièce de théâtre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736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877"/>
            <a:ext cx="8229600" cy="1143000"/>
          </a:xfrm>
        </p:spPr>
        <p:txBody>
          <a:bodyPr/>
          <a:lstStyle/>
          <a:p>
            <a:r>
              <a:rPr lang="fr-FR" dirty="0" smtClean="0"/>
              <a:t>Régime de l’utilité (fin XVII</a:t>
            </a:r>
            <a:r>
              <a:rPr lang="fr-FR" baseline="30000" dirty="0" smtClean="0"/>
              <a:t>ème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Détachement progressif dans le récit (</a:t>
            </a:r>
            <a:r>
              <a:rPr lang="fr-FR" i="1" dirty="0" smtClean="0"/>
              <a:t>Je fis</a:t>
            </a:r>
            <a:r>
              <a:rPr lang="is-IS" i="1" dirty="0" smtClean="0"/>
              <a:t>… il se produisit</a:t>
            </a:r>
            <a:r>
              <a:rPr lang="is-IS" dirty="0" smtClean="0"/>
              <a:t>)</a:t>
            </a:r>
          </a:p>
          <a:p>
            <a:r>
              <a:rPr lang="fr-FR" dirty="0" smtClean="0"/>
              <a:t>D</a:t>
            </a:r>
            <a:r>
              <a:rPr lang="is-IS" dirty="0" smtClean="0"/>
              <a:t>e la rareté à la stabilité :</a:t>
            </a:r>
          </a:p>
          <a:p>
            <a:pPr lvl="1"/>
            <a:r>
              <a:rPr lang="is-IS" dirty="0" smtClean="0"/>
              <a:t>La répétititon comme garant de crédibilité</a:t>
            </a:r>
          </a:p>
          <a:p>
            <a:pPr lvl="1"/>
            <a:r>
              <a:rPr lang="is-IS" dirty="0" smtClean="0"/>
              <a:t>La délocalisation des épreuves</a:t>
            </a:r>
            <a:endParaRPr lang="fr-FR" dirty="0" smtClean="0"/>
          </a:p>
          <a:p>
            <a:pPr lvl="1"/>
            <a:r>
              <a:rPr lang="fr-FR" dirty="0" smtClean="0"/>
              <a:t>Importance émergente des instruments</a:t>
            </a:r>
          </a:p>
          <a:p>
            <a:r>
              <a:rPr lang="fr-FR" dirty="0" smtClean="0"/>
              <a:t>Dégager des grands principes, des lois</a:t>
            </a:r>
          </a:p>
          <a:p>
            <a:r>
              <a:rPr lang="fr-FR" dirty="0" err="1" smtClean="0"/>
              <a:t>Réplicabilité</a:t>
            </a:r>
            <a:r>
              <a:rPr lang="fr-FR" dirty="0" smtClean="0"/>
              <a:t> : favoriser usage par les particuliers et les entrepreneurs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709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8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Régime de l’exactitude (fin XVIII</a:t>
            </a:r>
            <a:r>
              <a:rPr lang="fr-FR" baseline="30000" dirty="0" smtClean="0"/>
              <a:t>ème</a:t>
            </a:r>
            <a:r>
              <a:rPr lang="fr-FR" dirty="0"/>
              <a:t>)</a:t>
            </a:r>
            <a:endParaRPr lang="fr-FR" baseline="30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Mesures et équipements de plus en plus précis</a:t>
            </a:r>
          </a:p>
          <a:p>
            <a:r>
              <a:rPr lang="fr-FR" dirty="0" smtClean="0"/>
              <a:t>Phobie des interférences et confinement</a:t>
            </a:r>
          </a:p>
          <a:p>
            <a:r>
              <a:rPr lang="fr-FR" dirty="0" smtClean="0"/>
              <a:t>Communautés de spécialistes , de professionnels</a:t>
            </a:r>
          </a:p>
          <a:p>
            <a:r>
              <a:rPr lang="fr-FR" dirty="0" smtClean="0"/>
              <a:t>Le « grand enfermement »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981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alle blanch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02" y="571500"/>
            <a:ext cx="8039100" cy="571500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671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ous-terra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326313" cy="3163157"/>
          </a:xfrm>
          <a:prstGeom prst="rect">
            <a:avLst/>
          </a:prstGeom>
        </p:spPr>
      </p:pic>
      <p:pic>
        <p:nvPicPr>
          <p:cNvPr id="5" name="Image 4" descr="téléscop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731" y="3163157"/>
            <a:ext cx="6562269" cy="3694843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1DF33-7074-D746-8669-5C21A2468B9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247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5190</TotalTime>
  <Words>617</Words>
  <Application>Microsoft Macintosh PowerPoint</Application>
  <PresentationFormat>Présentation à l'écran (4:3)</PresentationFormat>
  <Paragraphs>92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La production des connaissances scientifiques. Éléments d’histoire et  pratiques de laboratoire.</vt:lpstr>
      <vt:lpstr>Objectif et plan de l’exposé</vt:lpstr>
      <vt:lpstr>Présentation PowerPoint</vt:lpstr>
      <vt:lpstr>Régime de la curiosité (XVIIème)</vt:lpstr>
      <vt:lpstr>Présentation PowerPoint</vt:lpstr>
      <vt:lpstr>Régime de l’utilité (fin XVIIème)</vt:lpstr>
      <vt:lpstr>Régime de l’exactitude (fin XVIIIème)</vt:lpstr>
      <vt:lpstr>Présentation PowerPoint</vt:lpstr>
      <vt:lpstr>Présentation PowerPoint</vt:lpstr>
      <vt:lpstr>Présentation PowerPoint</vt:lpstr>
      <vt:lpstr>« Nouvelle » sociologie des sciences et des techniques</vt:lpstr>
      <vt:lpstr>Traduction 1 : du macrocosme au microcosme </vt:lpstr>
      <vt:lpstr>Traduction 2 : le collectif de recherche au laboratoire</vt:lpstr>
      <vt:lpstr>Présentation PowerPoint</vt:lpstr>
      <vt:lpstr>Traduction 2 : le collectif de recherche au laboratoire</vt:lpstr>
      <vt:lpstr>Traduction 3 : Retour au macrocosme</vt:lpstr>
      <vt:lpstr>Eléments de conclusion</vt:lpstr>
    </vt:vector>
  </TitlesOfParts>
  <Company>CIRAD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Frédéric GOULET</dc:creator>
  <cp:lastModifiedBy>Frédéric GOULET</cp:lastModifiedBy>
  <cp:revision>62</cp:revision>
  <cp:lastPrinted>2015-09-25T19:00:32Z</cp:lastPrinted>
  <dcterms:created xsi:type="dcterms:W3CDTF">2015-09-24T16:29:22Z</dcterms:created>
  <dcterms:modified xsi:type="dcterms:W3CDTF">2016-05-31T09:39:30Z</dcterms:modified>
</cp:coreProperties>
</file>