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853" autoAdjust="0"/>
  </p:normalViewPr>
  <p:slideViewPr>
    <p:cSldViewPr>
      <p:cViewPr varScale="1">
        <p:scale>
          <a:sx n="75" d="100"/>
          <a:sy n="75" d="100"/>
        </p:scale>
        <p:origin x="-18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A93B3-092F-4929-8961-519EEC6818DD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57D6E-4FA7-440A-A8FF-655CB2316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516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57D6E-4FA7-440A-A8FF-655CB231669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098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57D6E-4FA7-440A-A8FF-655CB231669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098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3AD-6EEE-47C2-9049-35C4835F763A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B6CD-9893-4E97-9CBA-B781852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2140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3AD-6EEE-47C2-9049-35C4835F763A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B6CD-9893-4E97-9CBA-B781852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4669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3AD-6EEE-47C2-9049-35C4835F763A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B6CD-9893-4E97-9CBA-B781852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772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3AD-6EEE-47C2-9049-35C4835F763A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B6CD-9893-4E97-9CBA-B781852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301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3AD-6EEE-47C2-9049-35C4835F763A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B6CD-9893-4E97-9CBA-B781852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8789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3AD-6EEE-47C2-9049-35C4835F763A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B6CD-9893-4E97-9CBA-B781852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809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3AD-6EEE-47C2-9049-35C4835F763A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B6CD-9893-4E97-9CBA-B781852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8369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3AD-6EEE-47C2-9049-35C4835F763A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B6CD-9893-4E97-9CBA-B781852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784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3AD-6EEE-47C2-9049-35C4835F763A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B6CD-9893-4E97-9CBA-B781852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983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3AD-6EEE-47C2-9049-35C4835F763A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B6CD-9893-4E97-9CBA-B781852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985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63AD-6EEE-47C2-9049-35C4835F763A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B6CD-9893-4E97-9CBA-B781852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2476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463AD-6EEE-47C2-9049-35C4835F763A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1B6CD-9893-4E97-9CBA-B781852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168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95736" y="4005064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Laurent </a:t>
            </a:r>
            <a:r>
              <a:rPr lang="fr-FR" dirty="0" err="1" smtClean="0"/>
              <a:t>Hazard</a:t>
            </a:r>
            <a:endParaRPr lang="fr-FR" dirty="0" smtClean="0"/>
          </a:p>
          <a:p>
            <a:r>
              <a:rPr lang="fr-FR" dirty="0" smtClean="0"/>
              <a:t>UMR1248 Agir</a:t>
            </a:r>
          </a:p>
          <a:p>
            <a:r>
              <a:rPr lang="fr-FR" dirty="0" smtClean="0"/>
              <a:t>INRA Toulouse</a:t>
            </a:r>
          </a:p>
          <a:p>
            <a:r>
              <a:rPr lang="fr-FR" dirty="0" smtClean="0"/>
              <a:t>Ecole Chercheur Connaissances</a:t>
            </a:r>
          </a:p>
          <a:p>
            <a:r>
              <a:rPr lang="fr-FR" dirty="0" smtClean="0"/>
              <a:t>30 mai / 3 juin 2016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789040"/>
            <a:ext cx="3081553" cy="2088232"/>
          </a:xfrm>
          <a:prstGeom prst="rect">
            <a:avLst/>
          </a:prstGeom>
        </p:spPr>
      </p:pic>
      <p:sp>
        <p:nvSpPr>
          <p:cNvPr id="5" name="Bulle ronde 4"/>
          <p:cNvSpPr/>
          <p:nvPr/>
        </p:nvSpPr>
        <p:spPr>
          <a:xfrm>
            <a:off x="755576" y="116632"/>
            <a:ext cx="7992888" cy="3024336"/>
          </a:xfrm>
          <a:prstGeom prst="wedgeEllipseCallout">
            <a:avLst>
              <a:gd name="adj1" fmla="val -28246"/>
              <a:gd name="adj2" fmla="val 7680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/>
              <a:t>L’hétérosis se niche-t-il aussi </a:t>
            </a:r>
          </a:p>
          <a:p>
            <a:pPr algn="ctr"/>
            <a:r>
              <a:rPr lang="fr-FR" sz="3200" dirty="0" smtClean="0"/>
              <a:t>dans le croisement improbable entre sélection végétale et philosophie pragmatique? Hein? </a:t>
            </a:r>
          </a:p>
          <a:p>
            <a:pPr algn="ctr"/>
            <a:r>
              <a:rPr lang="fr-FR" sz="3200" dirty="0" smtClean="0"/>
              <a:t>Dit voir mon gars!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44084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Symbol"/>
              <a:buChar char="Þ"/>
            </a:pPr>
            <a:r>
              <a:rPr lang="fr-FR" dirty="0" smtClean="0"/>
              <a:t>Plaisir </a:t>
            </a:r>
            <a:r>
              <a:rPr lang="fr-FR" dirty="0" smtClean="0"/>
              <a:t>à créer des </a:t>
            </a:r>
            <a:r>
              <a:rPr lang="fr-FR" dirty="0" smtClean="0"/>
              <a:t>choses</a:t>
            </a:r>
          </a:p>
          <a:p>
            <a:pPr>
              <a:buFont typeface="Symbol"/>
              <a:buChar char="Þ"/>
            </a:pPr>
            <a:r>
              <a:rPr lang="fr-FR" dirty="0" smtClean="0"/>
              <a:t>Transformer </a:t>
            </a:r>
            <a:r>
              <a:rPr lang="fr-FR" dirty="0" smtClean="0"/>
              <a:t>les choses est un moyen d’investigation du réel</a:t>
            </a:r>
          </a:p>
          <a:p>
            <a:pPr marL="457200" lvl="1" indent="0">
              <a:buNone/>
            </a:pPr>
            <a:endParaRPr lang="fr-FR" dirty="0" smtClean="0"/>
          </a:p>
          <a:p>
            <a:r>
              <a:rPr lang="fr-FR" dirty="0" smtClean="0"/>
              <a:t>En sélection végétale, le réel </a:t>
            </a:r>
            <a:r>
              <a:rPr lang="fr-FR" dirty="0" err="1" smtClean="0"/>
              <a:t>pré-existe</a:t>
            </a:r>
            <a:r>
              <a:rPr lang="fr-FR" dirty="0" smtClean="0"/>
              <a:t> à l’expérience qu’on en fait, pas d’hypothèse sur le fait qu’on puisse l’objectiver mais l’expérience nous montre qu’on peut le transformer…</a:t>
            </a:r>
          </a:p>
          <a:p>
            <a:endParaRPr lang="fr-FR" dirty="0" smtClean="0"/>
          </a:p>
          <a:p>
            <a:r>
              <a:rPr lang="fr-FR" dirty="0" smtClean="0"/>
              <a:t>Un plan en 3 parties correspondant à ma trajectoire</a:t>
            </a:r>
          </a:p>
          <a:p>
            <a:pPr marL="971550" lvl="1" indent="-514350">
              <a:buAutoNum type="arabicParenR"/>
            </a:pPr>
            <a:r>
              <a:rPr lang="fr-FR" dirty="0" smtClean="0"/>
              <a:t>Le paradigme de l’amélioration des plantes… et ses résistances</a:t>
            </a:r>
          </a:p>
          <a:p>
            <a:pPr marL="971550" lvl="1" indent="-514350">
              <a:buAutoNum type="arabicParenR"/>
            </a:pPr>
            <a:r>
              <a:rPr lang="fr-FR" dirty="0" smtClean="0"/>
              <a:t>Faire avec… ou pas!</a:t>
            </a:r>
          </a:p>
          <a:p>
            <a:pPr marL="971550" lvl="1" indent="-514350">
              <a:buAutoNum type="arabicParenR"/>
            </a:pPr>
            <a:r>
              <a:rPr lang="fr-FR" dirty="0" smtClean="0"/>
              <a:t>L’expérience du « participatif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22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1) Le paradigme de l’amélioration des plantes…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733023" y="3476504"/>
            <a:ext cx="26648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/>
              <a:t>P = G + E + </a:t>
            </a:r>
            <a:r>
              <a:rPr lang="fr-FR" sz="3200" dirty="0" err="1" smtClean="0"/>
              <a:t>GxE</a:t>
            </a:r>
            <a:endParaRPr lang="fr-FR" sz="3200" dirty="0"/>
          </a:p>
        </p:txBody>
      </p:sp>
      <p:sp>
        <p:nvSpPr>
          <p:cNvPr id="5" name="ZoneTexte 4"/>
          <p:cNvSpPr txBox="1"/>
          <p:nvPr/>
        </p:nvSpPr>
        <p:spPr>
          <a:xfrm>
            <a:off x="323528" y="2003083"/>
            <a:ext cx="1904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Théorie génétique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23528" y="3445727"/>
            <a:ext cx="2357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Ingénierie</a:t>
            </a:r>
          </a:p>
          <a:p>
            <a:r>
              <a:rPr lang="fr-FR" dirty="0" smtClean="0"/>
              <a:t>Génétique quantitative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23528" y="5358003"/>
            <a:ext cx="1743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Principe d’action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843808" y="4942504"/>
            <a:ext cx="25260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Faire exister dans le grand monde des plantes qui exhibent les propriétés attendues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843808" y="1844824"/>
            <a:ext cx="2443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Additivité, </a:t>
            </a:r>
            <a:r>
              <a:rPr lang="fr-FR" dirty="0" smtClean="0"/>
              <a:t>pléiotropie</a:t>
            </a:r>
            <a:r>
              <a:rPr lang="fr-FR" dirty="0" smtClean="0"/>
              <a:t>, </a:t>
            </a:r>
            <a:r>
              <a:rPr lang="fr-FR" dirty="0" err="1" smtClean="0"/>
              <a:t>inbreeding</a:t>
            </a:r>
            <a:r>
              <a:rPr lang="fr-FR" dirty="0" smtClean="0"/>
              <a:t>, hétérosis…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5868144" y="1633751"/>
            <a:ext cx="31683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Recherche fondamentale sur des </a:t>
            </a:r>
            <a:r>
              <a:rPr lang="fr-FR" dirty="0" smtClean="0"/>
              <a:t>modèles (</a:t>
            </a:r>
            <a:r>
              <a:rPr lang="fr-FR" dirty="0" err="1" smtClean="0"/>
              <a:t>Arabidopsis</a:t>
            </a:r>
            <a:r>
              <a:rPr lang="fr-FR" dirty="0" smtClean="0"/>
              <a:t>…)</a:t>
            </a:r>
          </a:p>
          <a:p>
            <a:r>
              <a:rPr lang="fr-FR" dirty="0" smtClean="0"/>
              <a:t>pour </a:t>
            </a:r>
            <a:r>
              <a:rPr lang="fr-FR" dirty="0" smtClean="0"/>
              <a:t>produire des </a:t>
            </a:r>
            <a:r>
              <a:rPr lang="fr-FR" dirty="0" smtClean="0"/>
              <a:t>K </a:t>
            </a:r>
            <a:r>
              <a:rPr lang="fr-FR" dirty="0" smtClean="0"/>
              <a:t>= </a:t>
            </a:r>
            <a:r>
              <a:rPr lang="fr-FR" dirty="0" smtClean="0"/>
              <a:t>copie </a:t>
            </a:r>
            <a:r>
              <a:rPr lang="fr-FR" dirty="0" smtClean="0"/>
              <a:t>conforme du réel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5868143" y="3030228"/>
            <a:ext cx="31683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Validation de modèles statistiques par l’</a:t>
            </a:r>
            <a:r>
              <a:rPr lang="fr-FR" dirty="0" err="1" smtClean="0"/>
              <a:t>expé</a:t>
            </a:r>
            <a:r>
              <a:rPr lang="fr-FR" dirty="0" smtClean="0"/>
              <a:t> pour prévoir les performances d’une descendance. </a:t>
            </a:r>
          </a:p>
          <a:p>
            <a:r>
              <a:rPr lang="fr-FR" dirty="0" smtClean="0"/>
              <a:t>K = représentation </a:t>
            </a:r>
            <a:r>
              <a:rPr lang="fr-FR" dirty="0" smtClean="0"/>
              <a:t>(stat) </a:t>
            </a:r>
            <a:r>
              <a:rPr lang="fr-FR" dirty="0" smtClean="0"/>
              <a:t>du réel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868145" y="4665505"/>
            <a:ext cx="31683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Validation des artéfacts produits par des épreuves officielles  (DHS, VAT) calées sur une définition partagée de la performance. </a:t>
            </a:r>
          </a:p>
          <a:p>
            <a:r>
              <a:rPr lang="fr-FR" dirty="0" smtClean="0"/>
              <a:t>K = copie conforme du réel</a:t>
            </a:r>
            <a:endParaRPr lang="fr-FR" dirty="0"/>
          </a:p>
        </p:txBody>
      </p:sp>
      <p:cxnSp>
        <p:nvCxnSpPr>
          <p:cNvPr id="17" name="Connecteur droit 16"/>
          <p:cNvCxnSpPr/>
          <p:nvPr/>
        </p:nvCxnSpPr>
        <p:spPr>
          <a:xfrm>
            <a:off x="5652120" y="1772816"/>
            <a:ext cx="0" cy="475252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2699792" y="1772816"/>
            <a:ext cx="0" cy="475252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e 23"/>
          <p:cNvGrpSpPr/>
          <p:nvPr/>
        </p:nvGrpSpPr>
        <p:grpSpPr>
          <a:xfrm>
            <a:off x="1968272" y="3645024"/>
            <a:ext cx="2397637" cy="2376264"/>
            <a:chOff x="1968272" y="3645024"/>
            <a:chExt cx="2397637" cy="2376264"/>
          </a:xfrm>
        </p:grpSpPr>
        <p:grpSp>
          <p:nvGrpSpPr>
            <p:cNvPr id="22" name="Groupe 21"/>
            <p:cNvGrpSpPr/>
            <p:nvPr/>
          </p:nvGrpSpPr>
          <p:grpSpPr>
            <a:xfrm>
              <a:off x="1968272" y="3645024"/>
              <a:ext cx="2397637" cy="1830471"/>
              <a:chOff x="1968272" y="3645024"/>
              <a:chExt cx="2397637" cy="1830471"/>
            </a:xfrm>
          </p:grpSpPr>
          <p:sp>
            <p:nvSpPr>
              <p:cNvPr id="21" name="Flèche courbée vers la gauche 20"/>
              <p:cNvSpPr/>
              <p:nvPr/>
            </p:nvSpPr>
            <p:spPr>
              <a:xfrm rot="10800000">
                <a:off x="1968272" y="3645024"/>
                <a:ext cx="731520" cy="1830471"/>
              </a:xfrm>
              <a:prstGeom prst="curvedLeftArrow">
                <a:avLst>
                  <a:gd name="adj1" fmla="val 25000"/>
                  <a:gd name="adj2" fmla="val 50000"/>
                  <a:gd name="adj3" fmla="val 25000"/>
                </a:avLst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ZoneTexte 18"/>
              <p:cNvSpPr txBox="1"/>
              <p:nvPr/>
            </p:nvSpPr>
            <p:spPr>
              <a:xfrm>
                <a:off x="2061653" y="4221088"/>
                <a:ext cx="230425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 smtClean="0">
                    <a:solidFill>
                      <a:srgbClr val="FF0000"/>
                    </a:solidFill>
                  </a:rPr>
                  <a:t>G tel que </a:t>
                </a:r>
                <a:r>
                  <a:rPr lang="fr-FR" b="1" dirty="0" err="1" smtClean="0">
                    <a:solidFill>
                      <a:srgbClr val="FF0000"/>
                    </a:solidFill>
                  </a:rPr>
                  <a:t>GxE</a:t>
                </a:r>
                <a:r>
                  <a:rPr lang="fr-FR" b="1" dirty="0" smtClean="0">
                    <a:solidFill>
                      <a:srgbClr val="FF0000"/>
                    </a:solidFill>
                  </a:rPr>
                  <a:t> minimal avec E contrôlé</a:t>
                </a:r>
                <a:endParaRPr lang="fr-FR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3" name="ZoneTexte 22"/>
            <p:cNvSpPr txBox="1"/>
            <p:nvPr/>
          </p:nvSpPr>
          <p:spPr>
            <a:xfrm>
              <a:off x="2123728" y="5651956"/>
              <a:ext cx="9621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rgbClr val="FF0000"/>
                  </a:solidFill>
                </a:rPr>
                <a:t>FIXISME</a:t>
              </a:r>
              <a:endParaRPr lang="fr-FR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2664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1) … et ses résistances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198771" y="2492896"/>
            <a:ext cx="26648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/>
              <a:t>P = G + E + </a:t>
            </a:r>
            <a:r>
              <a:rPr lang="fr-FR" sz="3200" dirty="0" err="1" smtClean="0"/>
              <a:t>GxE</a:t>
            </a:r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971600" y="1628800"/>
            <a:ext cx="7128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Faire exister dans le grand monde des plantes qui exhibent les propriétés attendues</a:t>
            </a:r>
            <a:endParaRPr lang="fr-FR" sz="24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654596" y="3394799"/>
            <a:ext cx="13035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00B050"/>
              </a:buClr>
              <a:buFont typeface="Wingdings" pitchFamily="2" charset="2"/>
              <a:buChar char="ü"/>
            </a:pPr>
            <a:r>
              <a:rPr lang="fr-FR" dirty="0" err="1" smtClean="0"/>
              <a:t>Clônes</a:t>
            </a:r>
            <a:endParaRPr lang="fr-FR" dirty="0" smtClean="0"/>
          </a:p>
          <a:p>
            <a:pPr marL="285750" indent="-285750">
              <a:buClr>
                <a:srgbClr val="00B050"/>
              </a:buClr>
              <a:buFont typeface="Wingdings" pitchFamily="2" charset="2"/>
              <a:buChar char="ü"/>
            </a:pPr>
            <a:r>
              <a:rPr lang="fr-FR" dirty="0" smtClean="0"/>
              <a:t>Lignées</a:t>
            </a:r>
          </a:p>
          <a:p>
            <a:pPr marL="285750" indent="-285750">
              <a:buClr>
                <a:srgbClr val="00B050"/>
              </a:buClr>
              <a:buFont typeface="Wingdings" pitchFamily="2" charset="2"/>
              <a:buChar char="ü"/>
            </a:pPr>
            <a:r>
              <a:rPr lang="fr-FR" dirty="0" smtClean="0"/>
              <a:t>Hybrides</a:t>
            </a:r>
          </a:p>
          <a:p>
            <a:pPr marL="285750" indent="-285750">
              <a:buClr>
                <a:srgbClr val="00B050"/>
              </a:buClr>
              <a:buFont typeface="Wingdings" pitchFamily="2" charset="2"/>
              <a:buChar char="ü"/>
            </a:pPr>
            <a:r>
              <a:rPr lang="fr-FR" dirty="0" err="1" smtClean="0"/>
              <a:t>OGMs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716092" y="3613056"/>
            <a:ext cx="1630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Calibri" pitchFamily="34" charset="0"/>
              <a:buChar char="x"/>
            </a:pPr>
            <a:r>
              <a:rPr lang="fr-FR" dirty="0" smtClean="0"/>
              <a:t>Populations </a:t>
            </a:r>
          </a:p>
          <a:p>
            <a:pPr>
              <a:buClr>
                <a:srgbClr val="FF0000"/>
              </a:buClr>
            </a:pPr>
            <a:r>
              <a:rPr lang="fr-FR" dirty="0" smtClean="0"/>
              <a:t>      d’allogames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084168" y="3613056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Calibri" pitchFamily="34" charset="0"/>
              <a:buChar char="x"/>
            </a:pPr>
            <a:r>
              <a:rPr lang="fr-FR" dirty="0" smtClean="0"/>
              <a:t>Pratiques </a:t>
            </a:r>
          </a:p>
          <a:p>
            <a:pPr>
              <a:buClr>
                <a:srgbClr val="FF0000"/>
              </a:buClr>
            </a:pPr>
            <a:r>
              <a:rPr lang="fr-FR" dirty="0" smtClean="0"/>
              <a:t>      hors normes</a:t>
            </a:r>
          </a:p>
          <a:p>
            <a:pPr>
              <a:buClr>
                <a:srgbClr val="FF0000"/>
              </a:buClr>
            </a:pPr>
            <a:r>
              <a:rPr lang="fr-FR" dirty="0"/>
              <a:t> </a:t>
            </a:r>
            <a:r>
              <a:rPr lang="fr-FR" dirty="0" smtClean="0"/>
              <a:t>     traditionnelles </a:t>
            </a:r>
          </a:p>
          <a:p>
            <a:pPr>
              <a:buClr>
                <a:srgbClr val="FF0000"/>
              </a:buClr>
            </a:pPr>
            <a:r>
              <a:rPr lang="fr-FR" dirty="0" smtClean="0"/>
              <a:t>      AB, </a:t>
            </a:r>
            <a:r>
              <a:rPr lang="fr-FR" dirty="0" err="1" smtClean="0"/>
              <a:t>Agroécologie</a:t>
            </a:r>
            <a:endParaRPr lang="fr-FR" dirty="0" smtClean="0"/>
          </a:p>
        </p:txBody>
      </p:sp>
      <p:grpSp>
        <p:nvGrpSpPr>
          <p:cNvPr id="5" name="Groupe 4"/>
          <p:cNvGrpSpPr/>
          <p:nvPr/>
        </p:nvGrpSpPr>
        <p:grpSpPr>
          <a:xfrm>
            <a:off x="3491880" y="3212976"/>
            <a:ext cx="5141327" cy="2817604"/>
            <a:chOff x="3491880" y="3212976"/>
            <a:chExt cx="5141327" cy="2817604"/>
          </a:xfrm>
        </p:grpSpPr>
        <p:sp>
          <p:nvSpPr>
            <p:cNvPr id="16" name="Bulle ronde 15"/>
            <p:cNvSpPr/>
            <p:nvPr/>
          </p:nvSpPr>
          <p:spPr>
            <a:xfrm>
              <a:off x="3491880" y="3212976"/>
              <a:ext cx="5112568" cy="1944216"/>
            </a:xfrm>
            <a:prstGeom prst="wedgeEllipseCallout">
              <a:avLst>
                <a:gd name="adj1" fmla="val 27713"/>
                <a:gd name="adj2" fmla="val 77057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6588224" y="5661248"/>
              <a:ext cx="2044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Cas des fourragères</a:t>
              </a:r>
              <a:endParaRPr lang="fr-FR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64124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2) Faire avec… ou pas!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00127" y="1700808"/>
            <a:ext cx="1630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Calibri" pitchFamily="34" charset="0"/>
              <a:buChar char="x"/>
            </a:pPr>
            <a:r>
              <a:rPr lang="fr-FR" dirty="0" smtClean="0"/>
              <a:t>Populations </a:t>
            </a:r>
          </a:p>
          <a:p>
            <a:pPr>
              <a:buClr>
                <a:srgbClr val="FF0000"/>
              </a:buClr>
            </a:pPr>
            <a:r>
              <a:rPr lang="fr-FR" dirty="0" smtClean="0"/>
              <a:t>      d’allogames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768203" y="1700808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Calibri" pitchFamily="34" charset="0"/>
              <a:buChar char="x"/>
            </a:pPr>
            <a:r>
              <a:rPr lang="fr-FR" dirty="0" smtClean="0"/>
              <a:t>Pratiques </a:t>
            </a:r>
          </a:p>
          <a:p>
            <a:pPr>
              <a:buClr>
                <a:srgbClr val="FF0000"/>
              </a:buClr>
            </a:pPr>
            <a:r>
              <a:rPr lang="fr-FR" dirty="0" smtClean="0"/>
              <a:t>      hors normes</a:t>
            </a:r>
          </a:p>
          <a:p>
            <a:pPr>
              <a:buClr>
                <a:srgbClr val="FF0000"/>
              </a:buClr>
            </a:pPr>
            <a:r>
              <a:rPr lang="fr-FR" dirty="0"/>
              <a:t> </a:t>
            </a:r>
            <a:r>
              <a:rPr lang="fr-FR" dirty="0" smtClean="0"/>
              <a:t>     traditionnelles </a:t>
            </a:r>
          </a:p>
          <a:p>
            <a:pPr>
              <a:buClr>
                <a:srgbClr val="FF0000"/>
              </a:buClr>
            </a:pPr>
            <a:r>
              <a:rPr lang="fr-FR" dirty="0" smtClean="0"/>
              <a:t>      AB, </a:t>
            </a:r>
            <a:r>
              <a:rPr lang="fr-FR" dirty="0" err="1" smtClean="0"/>
              <a:t>Agroécologie</a:t>
            </a:r>
            <a:endParaRPr lang="fr-FR" dirty="0" smtClean="0"/>
          </a:p>
        </p:txBody>
      </p:sp>
      <p:sp>
        <p:nvSpPr>
          <p:cNvPr id="6" name="Flèche courbée vers la droite 5"/>
          <p:cNvSpPr/>
          <p:nvPr/>
        </p:nvSpPr>
        <p:spPr>
          <a:xfrm rot="16898528">
            <a:off x="2037784" y="1865406"/>
            <a:ext cx="731520" cy="246986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50430" y="3563724"/>
            <a:ext cx="5416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Trouver la solution dans la plante / approche analytique</a:t>
            </a:r>
            <a:endParaRPr lang="fr-FR" dirty="0" smtClean="0"/>
          </a:p>
          <a:p>
            <a:r>
              <a:rPr lang="fr-FR" b="1" dirty="0"/>
              <a:t>P</a:t>
            </a:r>
            <a:r>
              <a:rPr lang="fr-FR" b="1" dirty="0" smtClean="0"/>
              <a:t>lasticité phénotypique</a:t>
            </a:r>
            <a:endParaRPr lang="fr-FR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256111" y="3043720"/>
            <a:ext cx="10999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FIXISME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(individu)</a:t>
            </a:r>
            <a:endParaRPr lang="fr-FR" b="1" dirty="0">
              <a:solidFill>
                <a:srgbClr val="FF0000"/>
              </a:solidFill>
            </a:endParaRPr>
          </a:p>
        </p:txBody>
      </p:sp>
      <p:grpSp>
        <p:nvGrpSpPr>
          <p:cNvPr id="18" name="Groupe 17"/>
          <p:cNvGrpSpPr/>
          <p:nvPr/>
        </p:nvGrpSpPr>
        <p:grpSpPr>
          <a:xfrm>
            <a:off x="1336231" y="4197666"/>
            <a:ext cx="5540025" cy="2138742"/>
            <a:chOff x="1336231" y="4197666"/>
            <a:chExt cx="5540025" cy="2138742"/>
          </a:xfrm>
        </p:grpSpPr>
        <p:sp>
          <p:nvSpPr>
            <p:cNvPr id="11" name="ZoneTexte 10"/>
            <p:cNvSpPr txBox="1"/>
            <p:nvPr/>
          </p:nvSpPr>
          <p:spPr>
            <a:xfrm>
              <a:off x="1336231" y="5022011"/>
              <a:ext cx="284917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b="1" dirty="0" smtClean="0">
                  <a:solidFill>
                    <a:srgbClr val="FF0000"/>
                  </a:solidFill>
                </a:rPr>
                <a:t>EVOLUTIONISME</a:t>
              </a:r>
            </a:p>
            <a:p>
              <a:pPr algn="ctr"/>
              <a:r>
                <a:rPr lang="fr-FR" b="1" dirty="0" smtClean="0">
                  <a:solidFill>
                    <a:srgbClr val="FF0000"/>
                  </a:solidFill>
                </a:rPr>
                <a:t>(population / communauté)</a:t>
              </a:r>
              <a:endParaRPr lang="fr-FR" b="1" dirty="0">
                <a:solidFill>
                  <a:srgbClr val="FF0000"/>
                </a:solidFill>
              </a:endParaRPr>
            </a:p>
          </p:txBody>
        </p:sp>
        <p:sp>
          <p:nvSpPr>
            <p:cNvPr id="12" name="Flèche vers le bas 11"/>
            <p:cNvSpPr/>
            <p:nvPr/>
          </p:nvSpPr>
          <p:spPr>
            <a:xfrm rot="19781416">
              <a:off x="2221267" y="4197666"/>
              <a:ext cx="383538" cy="768833"/>
            </a:xfrm>
            <a:prstGeom prst="downArrow">
              <a:avLst>
                <a:gd name="adj1" fmla="val 32970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Accolade ouvrante 12"/>
            <p:cNvSpPr/>
            <p:nvPr/>
          </p:nvSpPr>
          <p:spPr>
            <a:xfrm>
              <a:off x="4000527" y="4530824"/>
              <a:ext cx="504056" cy="1562472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4360567" y="4582082"/>
              <a:ext cx="2515689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Clr>
                  <a:srgbClr val="00B050"/>
                </a:buClr>
                <a:buFont typeface="Wingdings" pitchFamily="2" charset="2"/>
                <a:buChar char="ü"/>
              </a:pPr>
              <a:r>
                <a:rPr lang="fr-FR" dirty="0" smtClean="0"/>
                <a:t>Adaptation locale</a:t>
              </a:r>
            </a:p>
            <a:p>
              <a:pPr marL="285750" indent="-285750">
                <a:buClr>
                  <a:srgbClr val="00B050"/>
                </a:buClr>
                <a:buFont typeface="Wingdings" pitchFamily="2" charset="2"/>
                <a:buChar char="ü"/>
              </a:pPr>
              <a:r>
                <a:rPr lang="fr-FR" dirty="0" err="1" smtClean="0"/>
                <a:t>Micro-evolution</a:t>
              </a:r>
              <a:endParaRPr lang="fr-FR" dirty="0" smtClean="0"/>
            </a:p>
            <a:p>
              <a:pPr marL="285750" indent="-285750">
                <a:buClr>
                  <a:srgbClr val="00B050"/>
                </a:buClr>
                <a:buFont typeface="Wingdings" pitchFamily="2" charset="2"/>
                <a:buChar char="ü"/>
              </a:pPr>
              <a:r>
                <a:rPr lang="fr-FR" dirty="0" smtClean="0"/>
                <a:t>Interactions biotiques</a:t>
              </a:r>
            </a:p>
            <a:p>
              <a:pPr marL="285750" indent="-285750">
                <a:buClr>
                  <a:srgbClr val="00B050"/>
                </a:buClr>
                <a:buFont typeface="Wingdings" pitchFamily="2" charset="2"/>
                <a:buChar char="ü"/>
              </a:pPr>
              <a:r>
                <a:rPr lang="fr-FR" dirty="0" smtClean="0"/>
                <a:t>…</a:t>
              </a:r>
            </a:p>
            <a:p>
              <a:pPr marL="285750" indent="-285750">
                <a:buClr>
                  <a:srgbClr val="00B050"/>
                </a:buClr>
                <a:buFont typeface="Wingdings" pitchFamily="2" charset="2"/>
                <a:buChar char="ü"/>
              </a:pPr>
              <a:r>
                <a:rPr lang="fr-FR" dirty="0" err="1" smtClean="0"/>
                <a:t>Co-évolution</a:t>
              </a:r>
              <a:endParaRPr lang="fr-FR" dirty="0" smtClean="0"/>
            </a:p>
            <a:p>
              <a:pPr marL="285750" indent="-285750">
                <a:buClr>
                  <a:srgbClr val="00B050"/>
                </a:buClr>
                <a:buFont typeface="Wingdings" pitchFamily="2" charset="2"/>
                <a:buChar char="ü"/>
              </a:pPr>
              <a:endParaRPr lang="fr-FR" dirty="0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4504583" y="5589240"/>
            <a:ext cx="4517431" cy="1058054"/>
            <a:chOff x="4504583" y="5589240"/>
            <a:chExt cx="4517431" cy="1058054"/>
          </a:xfrm>
        </p:grpSpPr>
        <p:sp>
          <p:nvSpPr>
            <p:cNvPr id="16" name="Bulle ronde 15"/>
            <p:cNvSpPr/>
            <p:nvPr/>
          </p:nvSpPr>
          <p:spPr>
            <a:xfrm>
              <a:off x="4504583" y="5589240"/>
              <a:ext cx="1554284" cy="612648"/>
            </a:xfrm>
            <a:prstGeom prst="wedgeEllipseCallout">
              <a:avLst>
                <a:gd name="adj1" fmla="val 9984"/>
                <a:gd name="adj2" fmla="val 89152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5436096" y="6277962"/>
              <a:ext cx="35859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Plantes / environnement / pratiques</a:t>
              </a:r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342506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3) L’expérience du « participatif »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827584" y="348242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Sélection participative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902629" y="1844820"/>
            <a:ext cx="12666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Processus </a:t>
            </a:r>
          </a:p>
          <a:p>
            <a:r>
              <a:rPr lang="fr-FR" dirty="0" smtClean="0"/>
              <a:t>biologiques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956585" y="4870897"/>
            <a:ext cx="1259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Animation</a:t>
            </a:r>
          </a:p>
          <a:p>
            <a:r>
              <a:rPr lang="fr-FR" dirty="0" smtClean="0"/>
              <a:t>Conception</a:t>
            </a:r>
            <a:endParaRPr lang="fr-FR" dirty="0"/>
          </a:p>
        </p:txBody>
      </p:sp>
      <p:sp>
        <p:nvSpPr>
          <p:cNvPr id="7" name="Flèche droite 6"/>
          <p:cNvSpPr/>
          <p:nvPr/>
        </p:nvSpPr>
        <p:spPr>
          <a:xfrm rot="19133487">
            <a:off x="2899708" y="2628535"/>
            <a:ext cx="978408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 rot="2541904">
            <a:off x="2862211" y="4459386"/>
            <a:ext cx="978408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5395476" y="1844820"/>
            <a:ext cx="2475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= K « vraies »</a:t>
            </a:r>
          </a:p>
          <a:p>
            <a:r>
              <a:rPr lang="fr-FR" dirty="0" smtClean="0"/>
              <a:t>Ex : pop paysannes &gt; var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5395476" y="4870897"/>
            <a:ext cx="26741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= Artefacts et K utiles</a:t>
            </a:r>
          </a:p>
          <a:p>
            <a:r>
              <a:rPr lang="fr-FR" dirty="0" smtClean="0"/>
              <a:t>Ex : Maison de la Semence</a:t>
            </a:r>
            <a:endParaRPr lang="fr-FR" dirty="0"/>
          </a:p>
        </p:txBody>
      </p:sp>
      <p:grpSp>
        <p:nvGrpSpPr>
          <p:cNvPr id="16" name="Groupe 15"/>
          <p:cNvGrpSpPr/>
          <p:nvPr/>
        </p:nvGrpSpPr>
        <p:grpSpPr>
          <a:xfrm>
            <a:off x="2740412" y="3995768"/>
            <a:ext cx="6224076" cy="2673592"/>
            <a:chOff x="3717136" y="3738095"/>
            <a:chExt cx="6224076" cy="2137436"/>
          </a:xfrm>
        </p:grpSpPr>
        <p:sp>
          <p:nvSpPr>
            <p:cNvPr id="12" name="ZoneTexte 11"/>
            <p:cNvSpPr txBox="1"/>
            <p:nvPr/>
          </p:nvSpPr>
          <p:spPr>
            <a:xfrm>
              <a:off x="3717136" y="5229200"/>
              <a:ext cx="622407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FF0000"/>
                  </a:solidFill>
                </a:rPr>
                <a:t>Les acteurs de terrain demeure dans le paradigme dominant</a:t>
              </a:r>
            </a:p>
            <a:p>
              <a:r>
                <a:rPr lang="fr-FR" dirty="0" smtClean="0">
                  <a:solidFill>
                    <a:srgbClr val="FF0000"/>
                  </a:solidFill>
                </a:rPr>
                <a:t>Ex: plante portant les caractéristiques d’une sélection paysanne</a:t>
              </a:r>
            </a:p>
          </p:txBody>
        </p:sp>
        <p:sp>
          <p:nvSpPr>
            <p:cNvPr id="14" name="Ellipse 13"/>
            <p:cNvSpPr/>
            <p:nvPr/>
          </p:nvSpPr>
          <p:spPr>
            <a:xfrm>
              <a:off x="4850198" y="4263634"/>
              <a:ext cx="4258306" cy="86351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4283968" y="3738095"/>
              <a:ext cx="4968552" cy="2952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Considéré comme un contexte par les généticiens</a:t>
              </a:r>
            </a:p>
          </p:txBody>
        </p:sp>
      </p:grpSp>
      <p:pic>
        <p:nvPicPr>
          <p:cNvPr id="3" name="Image 2"/>
          <p:cNvPicPr>
            <a:picLocks noChangeAspect="1"/>
          </p:cNvPicPr>
          <p:nvPr/>
        </p:nvPicPr>
        <p:blipFill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7660" y="3936941"/>
            <a:ext cx="2627784" cy="1751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97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3) L’expérience du « participatif »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323528" y="1700808"/>
            <a:ext cx="86409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fr-FR" sz="2000" b="1" dirty="0" smtClean="0"/>
              <a:t>Pluralisme</a:t>
            </a:r>
            <a:r>
              <a:rPr lang="fr-FR" sz="2000" dirty="0"/>
              <a:t> </a:t>
            </a:r>
            <a:r>
              <a:rPr lang="fr-FR" sz="2000" dirty="0" smtClean="0"/>
              <a:t>: différentes «vérités» : gestion ex situ vs. gestion in situ,</a:t>
            </a:r>
            <a:endParaRPr lang="fr-FR" sz="2000" dirty="0"/>
          </a:p>
          <a:p>
            <a:pPr marL="285750" indent="-285750">
              <a:buFont typeface="Arial" charset="0"/>
              <a:buChar char="•"/>
            </a:pPr>
            <a:r>
              <a:rPr lang="fr-FR" sz="2000" b="1" dirty="0" smtClean="0"/>
              <a:t>Outils</a:t>
            </a:r>
            <a:r>
              <a:rPr lang="fr-FR" sz="2000" dirty="0" smtClean="0"/>
              <a:t> de la science expérimentale </a:t>
            </a:r>
            <a:r>
              <a:rPr lang="fr-FR" sz="2000" dirty="0" smtClean="0"/>
              <a:t>inadaptés </a:t>
            </a:r>
            <a:r>
              <a:rPr lang="fr-FR" sz="2000" dirty="0" smtClean="0"/>
              <a:t>à la production de K en situation</a:t>
            </a:r>
          </a:p>
          <a:p>
            <a:pPr marL="285750" indent="-285750">
              <a:buFont typeface="Arial" charset="0"/>
              <a:buChar char="•"/>
            </a:pPr>
            <a:r>
              <a:rPr lang="fr-FR" sz="2000" b="1" dirty="0" smtClean="0"/>
              <a:t>innovation sociale</a:t>
            </a:r>
            <a:r>
              <a:rPr lang="fr-FR" sz="2000" dirty="0" smtClean="0"/>
              <a:t> et </a:t>
            </a:r>
            <a:r>
              <a:rPr lang="fr-FR" sz="2000" dirty="0" smtClean="0"/>
              <a:t>technique</a:t>
            </a:r>
          </a:p>
          <a:p>
            <a:pPr marL="285750" indent="-285750">
              <a:buFont typeface="Arial" charset="0"/>
              <a:buChar char="•"/>
            </a:pPr>
            <a:endParaRPr lang="fr-FR" sz="2000" dirty="0"/>
          </a:p>
          <a:p>
            <a:pPr marL="285750" indent="-285750">
              <a:buFont typeface="Arial" charset="0"/>
              <a:buChar char="•"/>
            </a:pPr>
            <a:r>
              <a:rPr lang="fr-FR" sz="2000" dirty="0" smtClean="0"/>
              <a:t>Agir dans un monde complexe et incertain nécessite de savoir se saisir des imprévus = enquête pragmatique</a:t>
            </a:r>
          </a:p>
          <a:p>
            <a:pPr marL="742950" lvl="1" indent="-285750">
              <a:buFont typeface="Arial" charset="0"/>
              <a:buChar char="•"/>
            </a:pPr>
            <a:r>
              <a:rPr lang="fr-FR" sz="2000" dirty="0" smtClean="0"/>
              <a:t>Des résultats surprenants considérés comme des échecs…</a:t>
            </a:r>
          </a:p>
          <a:p>
            <a:pPr marL="742950" lvl="1" indent="-285750">
              <a:buFont typeface="Arial" charset="0"/>
              <a:buChar char="•"/>
            </a:pPr>
            <a:r>
              <a:rPr lang="fr-FR" sz="2000" dirty="0" smtClean="0"/>
              <a:t>Des affirmations surprenantes d’acteurs de terrain</a:t>
            </a:r>
          </a:p>
          <a:p>
            <a:pPr marL="285750" indent="-285750">
              <a:buFont typeface="Arial" charset="0"/>
              <a:buChar char="•"/>
            </a:pPr>
            <a:endParaRPr lang="fr-FR" sz="2000" dirty="0"/>
          </a:p>
          <a:p>
            <a:pPr marL="285750" indent="-285750">
              <a:buFont typeface="Symbol"/>
              <a:buChar char="Þ"/>
            </a:pPr>
            <a:r>
              <a:rPr lang="fr-FR" sz="2000" dirty="0" smtClean="0">
                <a:solidFill>
                  <a:srgbClr val="FF0000"/>
                </a:solidFill>
              </a:rPr>
              <a:t>L’expérience </a:t>
            </a:r>
            <a:r>
              <a:rPr lang="fr-FR" sz="2000" dirty="0" smtClean="0">
                <a:solidFill>
                  <a:srgbClr val="FF0000"/>
                </a:solidFill>
              </a:rPr>
              <a:t>pragmatique intègre le facteur psychologique : </a:t>
            </a:r>
            <a:r>
              <a:rPr lang="fr-FR" sz="2000" dirty="0" smtClean="0"/>
              <a:t>accepter </a:t>
            </a:r>
            <a:r>
              <a:rPr lang="fr-FR" sz="2000" dirty="0" smtClean="0"/>
              <a:t>de ne plus avoir le </a:t>
            </a:r>
            <a:r>
              <a:rPr lang="fr-FR" sz="2000" dirty="0" smtClean="0"/>
              <a:t>pouvoir, la maîtrise</a:t>
            </a:r>
          </a:p>
          <a:p>
            <a:pPr marL="742950" lvl="1" indent="-285750">
              <a:buFont typeface="Symbol"/>
              <a:buChar char="Þ"/>
            </a:pPr>
            <a:r>
              <a:rPr lang="fr-FR" sz="2000" dirty="0" smtClean="0"/>
              <a:t>ne </a:t>
            </a:r>
            <a:r>
              <a:rPr lang="fr-FR" sz="2000" dirty="0" smtClean="0"/>
              <a:t>pas placer le savoir scientifique au dessus des autres, </a:t>
            </a:r>
            <a:endParaRPr lang="fr-FR" sz="2000" dirty="0" smtClean="0"/>
          </a:p>
          <a:p>
            <a:pPr marL="742950" lvl="1" indent="-285750">
              <a:buFont typeface="Symbol"/>
              <a:buChar char="Þ"/>
            </a:pPr>
            <a:r>
              <a:rPr lang="fr-FR" sz="2000" dirty="0" smtClean="0"/>
              <a:t>livrer </a:t>
            </a:r>
            <a:r>
              <a:rPr lang="fr-FR" sz="2000" dirty="0" smtClean="0"/>
              <a:t>des interprétations plutôt qu’une </a:t>
            </a:r>
            <a:r>
              <a:rPr lang="fr-FR" sz="2000" dirty="0" smtClean="0"/>
              <a:t>expertise,</a:t>
            </a:r>
          </a:p>
          <a:p>
            <a:pPr marL="742950" lvl="1" indent="-285750">
              <a:buFont typeface="Symbol"/>
              <a:buChar char="Þ"/>
            </a:pPr>
            <a:r>
              <a:rPr lang="fr-FR" sz="2000" dirty="0"/>
              <a:t>q</a:t>
            </a:r>
            <a:r>
              <a:rPr lang="fr-FR" sz="2000" dirty="0" smtClean="0"/>
              <a:t>uitter sa zone de confort</a:t>
            </a:r>
            <a:endParaRPr lang="fr-FR" sz="2000" dirty="0" smtClean="0"/>
          </a:p>
          <a:p>
            <a:pPr marL="285750" indent="-285750">
              <a:buFont typeface="Arial" charset="0"/>
              <a:buChar char="•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54597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4299">
            <a:off x="7666946" y="410418"/>
            <a:ext cx="1463495" cy="123053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908" y="260648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Aborder la sélection végétale comme un problème de </a:t>
            </a:r>
            <a:r>
              <a:rPr lang="fr-FR" dirty="0"/>
              <a:t>conception d’artefacts </a:t>
            </a:r>
            <a:r>
              <a:rPr lang="fr-FR" dirty="0" smtClean="0"/>
              <a:t>évolutifs </a:t>
            </a:r>
          </a:p>
          <a:p>
            <a:endParaRPr lang="fr-FR" dirty="0" smtClean="0"/>
          </a:p>
          <a:p>
            <a:pPr>
              <a:buFont typeface="Wingdings" pitchFamily="2" charset="2"/>
              <a:buChar char="ü"/>
            </a:pPr>
            <a:r>
              <a:rPr lang="fr-FR" i="1" dirty="0"/>
              <a:t>Design = transformer l’existant en quelque chose de </a:t>
            </a:r>
            <a:r>
              <a:rPr lang="fr-FR" i="1" dirty="0" smtClean="0"/>
              <a:t>souhaité / Mobiliser les Sciences </a:t>
            </a:r>
            <a:r>
              <a:rPr lang="fr-FR" i="1" dirty="0"/>
              <a:t>de l’artificiel, H. </a:t>
            </a:r>
            <a:r>
              <a:rPr lang="fr-FR" i="1" dirty="0" smtClean="0"/>
              <a:t>Simon</a:t>
            </a:r>
          </a:p>
          <a:p>
            <a:pPr marL="0" indent="0">
              <a:buNone/>
            </a:pPr>
            <a:endParaRPr lang="fr-FR" i="1" dirty="0" smtClean="0"/>
          </a:p>
          <a:p>
            <a:pPr>
              <a:buFont typeface="Symbol"/>
              <a:buChar char="Þ"/>
            </a:pPr>
            <a:r>
              <a:rPr lang="fr-FR" dirty="0" smtClean="0"/>
              <a:t> développer </a:t>
            </a:r>
            <a:r>
              <a:rPr lang="fr-FR" dirty="0"/>
              <a:t>K </a:t>
            </a:r>
            <a:r>
              <a:rPr lang="fr-FR" dirty="0" smtClean="0"/>
              <a:t>et dispositifs pour conception et mettre en </a:t>
            </a:r>
            <a:r>
              <a:rPr lang="fr-FR" dirty="0"/>
              <a:t>œuvre </a:t>
            </a:r>
            <a:r>
              <a:rPr lang="fr-FR" dirty="0" smtClean="0"/>
              <a:t>des artefacts capables de produire dans l’interaction avec l’usager les </a:t>
            </a:r>
            <a:r>
              <a:rPr lang="fr-FR" dirty="0"/>
              <a:t>propriétés </a:t>
            </a:r>
            <a:r>
              <a:rPr lang="fr-FR" dirty="0" smtClean="0"/>
              <a:t>désirées (</a:t>
            </a:r>
            <a:r>
              <a:rPr lang="fr-FR" dirty="0" err="1" smtClean="0"/>
              <a:t>Metadesign</a:t>
            </a:r>
            <a:r>
              <a:rPr lang="fr-FR" dirty="0" smtClean="0"/>
              <a:t>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i="1" dirty="0" smtClean="0"/>
              <a:t>Par exemple : traiter les relations entre la biologie de l’espèce et son mode gestion comme une </a:t>
            </a:r>
            <a:r>
              <a:rPr lang="fr-FR" i="1" dirty="0" err="1" smtClean="0"/>
              <a:t>co-évolution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3449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565</Words>
  <Application>Microsoft Office PowerPoint</Application>
  <PresentationFormat>Affichage à l'écran (4:3)</PresentationFormat>
  <Paragraphs>103</Paragraphs>
  <Slides>8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Introduction</vt:lpstr>
      <vt:lpstr>1) Le paradigme de l’amélioration des plantes…</vt:lpstr>
      <vt:lpstr>1) … et ses résistances</vt:lpstr>
      <vt:lpstr>2) Faire avec… ou pas!</vt:lpstr>
      <vt:lpstr>3) L’expérience du « participatif »</vt:lpstr>
      <vt:lpstr>3) L’expérience du « participatif »</vt:lpstr>
      <vt:lpstr>Conclusion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 HAZARD</dc:creator>
  <cp:lastModifiedBy>Laurent HAZARD</cp:lastModifiedBy>
  <cp:revision>30</cp:revision>
  <dcterms:created xsi:type="dcterms:W3CDTF">2016-05-25T06:57:26Z</dcterms:created>
  <dcterms:modified xsi:type="dcterms:W3CDTF">2016-05-31T06:23:28Z</dcterms:modified>
</cp:coreProperties>
</file>