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5" r:id="rId18"/>
    <p:sldId id="278" r:id="rId19"/>
    <p:sldId id="277" r:id="rId20"/>
    <p:sldId id="279" r:id="rId21"/>
    <p:sldId id="280" r:id="rId22"/>
    <p:sldId id="276" r:id="rId23"/>
    <p:sldId id="281" r:id="rId24"/>
    <p:sldId id="288" r:id="rId25"/>
    <p:sldId id="282" r:id="rId26"/>
    <p:sldId id="286" r:id="rId27"/>
    <p:sldId id="283" r:id="rId28"/>
    <p:sldId id="273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D5E87-DFD9-134C-8AF2-94139F2C9768}" type="datetimeFigureOut">
              <a:rPr lang="fr-FR" smtClean="0"/>
              <a:t>31/05/16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D173-0209-B940-B694-BE1625EF7D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3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3692-22E8-A947-B0AF-31A4D37B00EA}" type="datetimeFigureOut">
              <a:rPr lang="fr-FR" smtClean="0"/>
              <a:t>31/05/16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C40B-2794-BC45-BC96-CB9BD97932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70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Minimiser différence de gestion entre secteurs publics et privés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Fexlbiliser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état devenu obèse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 du résultat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Indicateur de gestion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Assurance qualité</a:t>
            </a:r>
          </a:p>
          <a:p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Citoyen devient usager-client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8C40B-2794-BC45-BC96-CB9BD97932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46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771B-6BD0-6241-8004-4466A45A1986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1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F376-489D-4A4D-B35D-2765340451FA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6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899A-C34B-7F4F-823D-53FC90E1E859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84AB-33E1-EE43-8072-67D4E3583CC5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45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645-4321-3D42-8301-AB6E3BF20192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0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EBCC-51EE-6341-BF5C-962E168CA2AA}" type="datetime1">
              <a:rPr lang="fr-FR" smtClean="0"/>
              <a:t>31/05/16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81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B1A-DB86-6C4D-B735-63FE1569C515}" type="datetime1">
              <a:rPr lang="fr-FR" smtClean="0"/>
              <a:t>31/05/16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33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5F4-936B-1B46-9D8C-AA681687DF03}" type="datetime1">
              <a:rPr lang="fr-FR" smtClean="0"/>
              <a:t>31/05/16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29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1723-3E4A-CF4E-A0F6-C30686C672AF}" type="datetime1">
              <a:rPr lang="fr-FR" smtClean="0"/>
              <a:t>31/05/16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1B8-3DB7-1F47-81F6-E61875BF2BC4}" type="datetime1">
              <a:rPr lang="fr-FR" smtClean="0"/>
              <a:t>31/05/16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31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AD41-CE43-7D49-B1BB-2198D6504006}" type="datetime1">
              <a:rPr lang="fr-FR" smtClean="0"/>
              <a:t>31/05/16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5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F6EF-4890-764D-AB70-515DD544088A}" type="datetime1">
              <a:rPr lang="fr-FR" smtClean="0"/>
              <a:t>31/05/16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DF33-7074-D746-8669-5C21A2468B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2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767" y="1761304"/>
            <a:ext cx="8794462" cy="2282468"/>
          </a:xfrm>
        </p:spPr>
        <p:txBody>
          <a:bodyPr>
            <a:normAutofit/>
          </a:bodyPr>
          <a:lstStyle/>
          <a:p>
            <a:r>
              <a:rPr lang="fr-FR" dirty="0" smtClean="0"/>
              <a:t>Transformations des relations </a:t>
            </a:r>
            <a:r>
              <a:rPr lang="fr-FR" dirty="0" smtClean="0"/>
              <a:t>entre </a:t>
            </a:r>
            <a:r>
              <a:rPr lang="fr-FR" dirty="0" smtClean="0"/>
              <a:t>science et société.</a:t>
            </a:r>
            <a:br>
              <a:rPr lang="fr-FR" dirty="0" smtClean="0"/>
            </a:br>
            <a:r>
              <a:rPr lang="fr-FR" dirty="0" smtClean="0"/>
              <a:t>Histoire et modalités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93556" y="4313527"/>
            <a:ext cx="6533516" cy="1752600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/>
              <a:t>Frédéric Goulet</a:t>
            </a:r>
          </a:p>
          <a:p>
            <a:endParaRPr lang="fr-FR" sz="4000" dirty="0"/>
          </a:p>
          <a:p>
            <a:endParaRPr lang="fr-FR" sz="4000" dirty="0"/>
          </a:p>
          <a:p>
            <a:r>
              <a:rPr lang="fr-FR" dirty="0"/>
              <a:t>Ecole chercheur « connaissances », </a:t>
            </a:r>
            <a:r>
              <a:rPr lang="fr-FR" dirty="0" smtClean="0"/>
              <a:t>1 </a:t>
            </a:r>
            <a:r>
              <a:rPr lang="fr-FR" dirty="0" smtClean="0"/>
              <a:t>juin 2016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0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591"/>
            <a:ext cx="8229600" cy="845907"/>
          </a:xfrm>
        </p:spPr>
        <p:txBody>
          <a:bodyPr/>
          <a:lstStyle/>
          <a:p>
            <a:r>
              <a:rPr lang="fr-FR" dirty="0" smtClean="0"/>
              <a:t>Gouverner les individus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131" y="1344654"/>
            <a:ext cx="8677061" cy="5011696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Irruption du new public management (NPM) dans la recherche scientifique (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Bezes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et al., 2011)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Rationalisation, efficacité pour mesurer l’utilité de l’investissement public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Evaluations collective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et individuelle</a:t>
            </a:r>
          </a:p>
          <a:p>
            <a:pPr lvl="1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Quantification de la performance</a:t>
            </a:r>
          </a:p>
          <a:p>
            <a:r>
              <a:rPr lang="fr-FR" dirty="0" smtClean="0"/>
              <a:t>Mise en concurrence : 									appel à projets compétitifs</a:t>
            </a:r>
          </a:p>
          <a:p>
            <a:pPr lvl="1"/>
            <a:r>
              <a:rPr lang="fr-FR" dirty="0" smtClean="0"/>
              <a:t>nouveau collectif de travail (</a:t>
            </a:r>
            <a:r>
              <a:rPr lang="fr-FR" dirty="0" err="1" smtClean="0"/>
              <a:t>Barrier</a:t>
            </a:r>
            <a:r>
              <a:rPr lang="fr-FR" dirty="0" smtClean="0"/>
              <a:t>, 2011)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 descr="ogi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50" y="2966702"/>
            <a:ext cx="1991250" cy="32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Efficacité, mais aussi utilité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Régime de science stratégique (</a:t>
            </a:r>
            <a:r>
              <a:rPr lang="fr-FR" dirty="0" err="1" smtClean="0"/>
              <a:t>Rip</a:t>
            </a:r>
            <a:r>
              <a:rPr lang="fr-FR" dirty="0" smtClean="0"/>
              <a:t>, 2004)</a:t>
            </a:r>
          </a:p>
          <a:p>
            <a:pPr lvl="1"/>
            <a:r>
              <a:rPr lang="fr-FR" dirty="0" smtClean="0"/>
              <a:t>Combiner excellence et résolution de problèmes</a:t>
            </a:r>
          </a:p>
          <a:p>
            <a:r>
              <a:rPr lang="fr-FR" dirty="0" smtClean="0"/>
              <a:t>En </a:t>
            </a:r>
            <a:r>
              <a:rPr lang="fr-FR" dirty="0" smtClean="0"/>
              <a:t>amont, gouverner par les grands défis sociétaux (</a:t>
            </a:r>
            <a:r>
              <a:rPr lang="fr-FR" i="1" dirty="0" smtClean="0"/>
              <a:t>challenges</a:t>
            </a:r>
            <a:r>
              <a:rPr lang="fr-FR" dirty="0"/>
              <a:t> </a:t>
            </a:r>
            <a:r>
              <a:rPr lang="fr-FR" dirty="0" smtClean="0"/>
              <a:t>; </a:t>
            </a:r>
            <a:r>
              <a:rPr lang="fr-FR" dirty="0" err="1" smtClean="0"/>
              <a:t>Foray</a:t>
            </a:r>
            <a:r>
              <a:rPr lang="fr-FR" dirty="0" smtClean="0"/>
              <a:t> et al., 2012)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6-05-06 à 11.2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1" y="2455010"/>
            <a:ext cx="6299200" cy="3898900"/>
          </a:xfrm>
          <a:prstGeom prst="rect">
            <a:avLst/>
          </a:prstGeom>
        </p:spPr>
      </p:pic>
      <p:pic>
        <p:nvPicPr>
          <p:cNvPr id="2" name="Image 1" descr="H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1" y="226139"/>
            <a:ext cx="3351680" cy="223445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7747" y="5128380"/>
            <a:ext cx="8013458" cy="14514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5-06 à 11.2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1" y="664651"/>
            <a:ext cx="6883400" cy="927100"/>
          </a:xfrm>
          <a:prstGeom prst="rect">
            <a:avLst/>
          </a:prstGeom>
        </p:spPr>
      </p:pic>
      <p:pic>
        <p:nvPicPr>
          <p:cNvPr id="6" name="Image 5" descr="Capture d’écran 2016-05-06 à 11.2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1" y="1680741"/>
            <a:ext cx="6658657" cy="50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6-05-06 à 11.2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2" y="77504"/>
            <a:ext cx="7425890" cy="4683189"/>
          </a:xfrm>
          <a:prstGeom prst="rect">
            <a:avLst/>
          </a:prstGeom>
        </p:spPr>
      </p:pic>
      <p:pic>
        <p:nvPicPr>
          <p:cNvPr id="3" name="Image 2" descr="Capture d’écran 2016-05-06 à 11.2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5767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5-06 à 11.3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" y="2796026"/>
            <a:ext cx="8421639" cy="2987700"/>
          </a:xfrm>
          <a:prstGeom prst="rect">
            <a:avLst/>
          </a:prstGeom>
        </p:spPr>
      </p:pic>
      <p:pic>
        <p:nvPicPr>
          <p:cNvPr id="6" name="Image 5" descr="N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90" y="19035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Tendances contemporaines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Régime de science stratégique (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Rip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, 2004)</a:t>
            </a:r>
          </a:p>
          <a:p>
            <a:pPr lvl="1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Combiner excellence et résolution de problèmes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Gouverner par les grands défis sociétaux (</a:t>
            </a:r>
            <a:r>
              <a:rPr lang="fr-FR" i="1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Foray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et al., 2012)</a:t>
            </a:r>
          </a:p>
          <a:p>
            <a:r>
              <a:rPr lang="fr-FR" dirty="0" smtClean="0"/>
              <a:t>En aval, du facteur d’impact à </a:t>
            </a:r>
            <a:r>
              <a:rPr lang="fr-FR" dirty="0" smtClean="0">
                <a:solidFill>
                  <a:srgbClr val="FF0000"/>
                </a:solidFill>
              </a:rPr>
              <a:t>l’impact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 descr="C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42" y="4682538"/>
            <a:ext cx="2498697" cy="2038937"/>
          </a:xfrm>
          <a:prstGeom prst="rect">
            <a:avLst/>
          </a:prstGeom>
        </p:spPr>
      </p:pic>
      <p:pic>
        <p:nvPicPr>
          <p:cNvPr id="6" name="Image 5" descr="logo IN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7" y="4661545"/>
            <a:ext cx="3837845" cy="21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920"/>
            <a:ext cx="8229600" cy="1143000"/>
          </a:xfrm>
        </p:spPr>
        <p:txBody>
          <a:bodyPr/>
          <a:lstStyle/>
          <a:p>
            <a:r>
              <a:rPr lang="fr-FR" dirty="0" smtClean="0"/>
              <a:t>Tendances contemporaines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477" y="1600200"/>
            <a:ext cx="8623696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Régime de science stratégique (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Rip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, 2004)</a:t>
            </a:r>
          </a:p>
          <a:p>
            <a:pPr lvl="1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Combiner excellence et résolution de problèmes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Gouverner par les grands défis sociétaux (</a:t>
            </a:r>
            <a:r>
              <a:rPr lang="fr-FR" i="1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Foray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et al., 2012)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Impacts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Contribuer à l’innovation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Avec l’industrie, via la professionnalisation interne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6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ra transfe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1" y="289693"/>
            <a:ext cx="4524473" cy="1385271"/>
          </a:xfrm>
          <a:prstGeom prst="rect">
            <a:avLst/>
          </a:prstGeom>
        </p:spPr>
      </p:pic>
      <p:pic>
        <p:nvPicPr>
          <p:cNvPr id="6" name="Image 5" descr="Cirad délégation innov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99" y="1831915"/>
            <a:ext cx="5732948" cy="48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7920"/>
            <a:ext cx="8229600" cy="1143000"/>
          </a:xfrm>
        </p:spPr>
        <p:txBody>
          <a:bodyPr/>
          <a:lstStyle/>
          <a:p>
            <a:r>
              <a:rPr lang="fr-FR" dirty="0" smtClean="0"/>
              <a:t>Tendances contemporaines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477" y="1600200"/>
            <a:ext cx="8623696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Régime de science stratégique (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Rip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, 2004)</a:t>
            </a:r>
          </a:p>
          <a:p>
            <a:pPr lvl="1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Combiner excellence et résolution de problèmes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Gouverner par les grands défis sociétaux (</a:t>
            </a:r>
            <a:r>
              <a:rPr lang="fr-FR" i="1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Foray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et al., 2012)</a:t>
            </a: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Impacts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Contribuer à l’innovation</a:t>
            </a:r>
          </a:p>
          <a:p>
            <a:pPr lvl="1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Avec l’industrie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Avec les usagers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6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547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762" y="1100667"/>
            <a:ext cx="8962571" cy="56208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Hier : 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léments d’épistémologie</a:t>
            </a:r>
          </a:p>
          <a:p>
            <a:pPr lvl="1"/>
            <a:r>
              <a:rPr lang="fr-FR" dirty="0" smtClean="0"/>
              <a:t>Décortiquer le travail de production des connaissances scientifiques</a:t>
            </a:r>
          </a:p>
          <a:p>
            <a:pPr lvl="1"/>
            <a:r>
              <a:rPr lang="fr-FR" dirty="0" smtClean="0"/>
              <a:t>Regards (disciplinaires) sur les connaissances  non-scientifiques</a:t>
            </a:r>
          </a:p>
          <a:p>
            <a:pPr lvl="1"/>
            <a:r>
              <a:rPr lang="fr-FR" dirty="0" smtClean="0"/>
              <a:t>Revenir sur les oppositions entre connaissances  </a:t>
            </a:r>
            <a:r>
              <a:rPr lang="fr-FR" dirty="0" err="1" smtClean="0"/>
              <a:t>Sc</a:t>
            </a:r>
            <a:r>
              <a:rPr lang="fr-FR" dirty="0" smtClean="0"/>
              <a:t> et non-</a:t>
            </a:r>
            <a:r>
              <a:rPr lang="fr-FR" dirty="0" err="1" smtClean="0"/>
              <a:t>Sc</a:t>
            </a:r>
            <a:endParaRPr lang="fr-FR" dirty="0" smtClean="0"/>
          </a:p>
          <a:p>
            <a:r>
              <a:rPr lang="fr-FR" dirty="0" smtClean="0"/>
              <a:t>Aujourd’hui :</a:t>
            </a:r>
          </a:p>
          <a:p>
            <a:pPr lvl="1"/>
            <a:r>
              <a:rPr lang="fr-FR" dirty="0" smtClean="0"/>
              <a:t>Comment l’activité scientifique évolue au contact d’acteurs, de connaissances  non-scientifiques</a:t>
            </a:r>
          </a:p>
          <a:p>
            <a:pPr lvl="1"/>
            <a:r>
              <a:rPr lang="fr-FR" dirty="0" smtClean="0"/>
              <a:t>Panorama socio-historique</a:t>
            </a:r>
          </a:p>
          <a:p>
            <a:pPr lvl="1"/>
            <a:r>
              <a:rPr lang="fr-FR" dirty="0" smtClean="0"/>
              <a:t>Deux entrées : demande et impact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5-06 à 11.4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8" y="149406"/>
            <a:ext cx="8065311" cy="65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5-06 à 11.4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2401" cy="4791663"/>
          </a:xfrm>
          <a:prstGeom prst="rect">
            <a:avLst/>
          </a:prstGeom>
        </p:spPr>
      </p:pic>
      <p:pic>
        <p:nvPicPr>
          <p:cNvPr id="6" name="Image 5" descr="Capture d’écran 2016-05-06 à 11.4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071"/>
            <a:ext cx="9144000" cy="601280"/>
          </a:xfrm>
          <a:prstGeom prst="rect">
            <a:avLst/>
          </a:prstGeom>
        </p:spPr>
      </p:pic>
      <p:pic>
        <p:nvPicPr>
          <p:cNvPr id="8" name="Image 7" descr="Capture d’écran 2016-05-06 à 11.51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01" y="1398012"/>
            <a:ext cx="5186710" cy="2655436"/>
          </a:xfrm>
          <a:prstGeom prst="rect">
            <a:avLst/>
          </a:prstGeom>
        </p:spPr>
      </p:pic>
      <p:pic>
        <p:nvPicPr>
          <p:cNvPr id="10" name="Image 9" descr="Capture d’écran 2016-05-06 à 11.53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8228800" cy="117404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044095" y="2056190"/>
            <a:ext cx="1668306" cy="387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75" y="0"/>
            <a:ext cx="88585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Qu’en disent, qu’en font les chercheurs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074" y="1143000"/>
            <a:ext cx="9015925" cy="4756150"/>
          </a:xfrm>
        </p:spPr>
        <p:txBody>
          <a:bodyPr/>
          <a:lstStyle/>
          <a:p>
            <a:r>
              <a:rPr lang="fr-FR" dirty="0" smtClean="0"/>
              <a:t>Nous sommes des goupils !</a:t>
            </a:r>
          </a:p>
          <a:p>
            <a:pPr lvl="1"/>
            <a:r>
              <a:rPr lang="fr-FR" dirty="0" smtClean="0"/>
              <a:t>Ruse et camouflage (Hubert, </a:t>
            </a:r>
            <a:r>
              <a:rPr lang="fr-FR" dirty="0" err="1" smtClean="0"/>
              <a:t>Chateauraynaud</a:t>
            </a:r>
            <a:r>
              <a:rPr lang="fr-FR" dirty="0" smtClean="0"/>
              <a:t>, </a:t>
            </a:r>
            <a:r>
              <a:rPr lang="fr-FR" dirty="0" err="1" smtClean="0"/>
              <a:t>Fourniau</a:t>
            </a:r>
            <a:r>
              <a:rPr lang="fr-FR" dirty="0" smtClean="0"/>
              <a:t>, 2012 : Charrier et </a:t>
            </a:r>
            <a:r>
              <a:rPr lang="fr-FR" dirty="0" err="1" smtClean="0"/>
              <a:t>Delvenne</a:t>
            </a:r>
            <a:r>
              <a:rPr lang="fr-FR" dirty="0" smtClean="0"/>
              <a:t>, 2015)</a:t>
            </a:r>
          </a:p>
          <a:p>
            <a:r>
              <a:rPr lang="fr-FR" dirty="0" smtClean="0"/>
              <a:t>La question classique de la </a:t>
            </a:r>
            <a:r>
              <a:rPr lang="fr-FR" dirty="0" smtClean="0">
                <a:solidFill>
                  <a:srgbClr val="FF0000"/>
                </a:solidFill>
              </a:rPr>
              <a:t>démarcation</a:t>
            </a:r>
            <a:r>
              <a:rPr lang="fr-FR" dirty="0" smtClean="0"/>
              <a:t> et de </a:t>
            </a:r>
            <a:r>
              <a:rPr lang="fr-FR" dirty="0" smtClean="0">
                <a:solidFill>
                  <a:srgbClr val="FF0000"/>
                </a:solidFill>
              </a:rPr>
              <a:t>l’</a:t>
            </a:r>
            <a:r>
              <a:rPr lang="fr-FR" dirty="0" err="1" smtClean="0">
                <a:solidFill>
                  <a:srgbClr val="FF0000"/>
                </a:solidFill>
              </a:rPr>
              <a:t>ambiguité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 descr="Capture d’écran 2016-05-06 à 12.0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98" y="3467742"/>
            <a:ext cx="3660802" cy="3390258"/>
          </a:xfrm>
          <a:prstGeom prst="rect">
            <a:avLst/>
          </a:prstGeom>
        </p:spPr>
      </p:pic>
      <p:pic>
        <p:nvPicPr>
          <p:cNvPr id="6" name="Image 5" descr="Capture d’écran 2016-05-06 à 12.1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5" y="3725333"/>
            <a:ext cx="4760110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75" y="0"/>
            <a:ext cx="88585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Qu’en disent, qu’en font les chercheurs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075" y="1313750"/>
            <a:ext cx="6177425" cy="4756150"/>
          </a:xfrm>
        </p:spPr>
        <p:txBody>
          <a:bodyPr>
            <a:normAutofit fontScale="92500"/>
          </a:bodyPr>
          <a:lstStyle/>
          <a:p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</a:rPr>
              <a:t>Nous sommes des goupils !</a:t>
            </a:r>
          </a:p>
          <a:p>
            <a:pPr lvl="1"/>
            <a:r>
              <a:rPr lang="fr-FR" sz="3000" dirty="0" smtClean="0">
                <a:solidFill>
                  <a:schemeClr val="bg1">
                    <a:lumMod val="95000"/>
                  </a:schemeClr>
                </a:solidFill>
              </a:rPr>
              <a:t>Ruse et camouflage (Hubert, </a:t>
            </a:r>
            <a:r>
              <a:rPr lang="fr-FR" sz="3000" dirty="0" err="1" smtClean="0">
                <a:solidFill>
                  <a:schemeClr val="bg1">
                    <a:lumMod val="95000"/>
                  </a:schemeClr>
                </a:solidFill>
              </a:rPr>
              <a:t>Chateauraynaud</a:t>
            </a:r>
            <a:r>
              <a:rPr lang="fr-FR" sz="3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FR" sz="3000" dirty="0" err="1" smtClean="0">
                <a:solidFill>
                  <a:schemeClr val="bg1">
                    <a:lumMod val="95000"/>
                  </a:schemeClr>
                </a:solidFill>
              </a:rPr>
              <a:t>Fourniau</a:t>
            </a:r>
            <a:r>
              <a:rPr lang="fr-FR" sz="3000" dirty="0" smtClean="0">
                <a:solidFill>
                  <a:schemeClr val="bg1">
                    <a:lumMod val="95000"/>
                  </a:schemeClr>
                </a:solidFill>
              </a:rPr>
              <a:t>, 2012 : Charrier et </a:t>
            </a:r>
            <a:r>
              <a:rPr lang="fr-FR" sz="3000" dirty="0" err="1" smtClean="0">
                <a:solidFill>
                  <a:schemeClr val="bg1">
                    <a:lumMod val="95000"/>
                  </a:schemeClr>
                </a:solidFill>
              </a:rPr>
              <a:t>Delvenne</a:t>
            </a:r>
            <a:r>
              <a:rPr lang="fr-FR" sz="3000" dirty="0" smtClean="0">
                <a:solidFill>
                  <a:schemeClr val="bg1">
                    <a:lumMod val="95000"/>
                  </a:schemeClr>
                </a:solidFill>
              </a:rPr>
              <a:t>, 2015)</a:t>
            </a:r>
          </a:p>
          <a:p>
            <a:r>
              <a:rPr lang="fr-FR" sz="3500" dirty="0" smtClean="0">
                <a:solidFill>
                  <a:schemeClr val="bg1">
                    <a:lumMod val="95000"/>
                  </a:schemeClr>
                </a:solidFill>
              </a:rPr>
              <a:t>La question classique de la démarcation</a:t>
            </a:r>
          </a:p>
          <a:p>
            <a:r>
              <a:rPr lang="fr-FR" sz="3600" dirty="0" smtClean="0"/>
              <a:t>Régimes des promesses 		</a:t>
            </a:r>
            <a:r>
              <a:rPr lang="fr-FR" sz="3600" dirty="0" err="1" smtClean="0"/>
              <a:t>technoscienfiques</a:t>
            </a:r>
            <a:r>
              <a:rPr lang="fr-FR" sz="3600" dirty="0" smtClean="0"/>
              <a:t> (Joly, 2015)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23</a:t>
            </a:fld>
            <a:endParaRPr lang="fr-FR"/>
          </a:p>
        </p:txBody>
      </p:sp>
      <p:pic>
        <p:nvPicPr>
          <p:cNvPr id="7" name="Image 6" descr="promes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32" y="2764010"/>
            <a:ext cx="2838500" cy="40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715" y="1600200"/>
            <a:ext cx="872066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dirty="0" smtClean="0"/>
              <a:t>Indépendance mise en doute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 smtClean="0"/>
              <a:t>Transformation des formes de gouvernements des sciences et des scientifiques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 smtClean="0"/>
              <a:t>Des chercheurs qui rusent et optimisent</a:t>
            </a:r>
          </a:p>
          <a:p>
            <a:pPr marL="514350" indent="-514350">
              <a:buFont typeface="+mj-lt"/>
              <a:buAutoNum type="arabicPeriod"/>
            </a:pPr>
            <a:endParaRPr lang="fr-FR" sz="3600" dirty="0"/>
          </a:p>
          <a:p>
            <a:pPr>
              <a:buFont typeface="Wingdings" charset="2"/>
              <a:buChar char="Ø"/>
            </a:pPr>
            <a:r>
              <a:rPr lang="fr-FR" sz="3600" dirty="0" smtClean="0"/>
              <a:t>Une lecture complémentaire disponible : par le bas</a:t>
            </a:r>
          </a:p>
          <a:p>
            <a:pPr>
              <a:buFont typeface="Wingdings" charset="2"/>
              <a:buChar char="Ø"/>
            </a:pP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3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39" y="178591"/>
            <a:ext cx="887984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Rapprochements par le bas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710" y="1600200"/>
            <a:ext cx="8762444" cy="4525963"/>
          </a:xfrm>
        </p:spPr>
        <p:txBody>
          <a:bodyPr/>
          <a:lstStyle/>
          <a:p>
            <a:r>
              <a:rPr lang="fr-FR" dirty="0" smtClean="0"/>
              <a:t>Mobilisations de chercheurs dès les </a:t>
            </a:r>
            <a:r>
              <a:rPr lang="fr-FR" dirty="0" smtClean="0"/>
              <a:t>60’-</a:t>
            </a:r>
            <a:r>
              <a:rPr lang="fr-FR" dirty="0" smtClean="0"/>
              <a:t>70’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 descr="moore disrupting scie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04" y="2273104"/>
            <a:ext cx="3161996" cy="45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39" y="178591"/>
            <a:ext cx="887984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Rapprochements par le bas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6174412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Mobilisations de chercheurs dès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60’-70’</a:t>
            </a:r>
          </a:p>
          <a:p>
            <a:r>
              <a:rPr lang="fr-FR" dirty="0" smtClean="0"/>
              <a:t>Faire </a:t>
            </a:r>
            <a:r>
              <a:rPr lang="fr-FR" dirty="0" smtClean="0"/>
              <a:t>de la recherche autrement</a:t>
            </a:r>
            <a:endParaRPr lang="fr-FR" dirty="0"/>
          </a:p>
          <a:p>
            <a:pPr lvl="1"/>
            <a:r>
              <a:rPr lang="fr-FR" dirty="0"/>
              <a:t>Contester les </a:t>
            </a:r>
            <a:r>
              <a:rPr lang="fr-FR" dirty="0" smtClean="0"/>
              <a:t>frontières: science &amp; action, recherche &amp; développement, disciplines, etc. </a:t>
            </a:r>
            <a:r>
              <a:rPr lang="fr-FR" dirty="0"/>
              <a:t>(Sad, agriculture familiale INTA)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 descr="moore disrupting scie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12" y="2552095"/>
            <a:ext cx="2969588" cy="43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93" y="178591"/>
            <a:ext cx="8858501" cy="1143000"/>
          </a:xfrm>
        </p:spPr>
        <p:txBody>
          <a:bodyPr>
            <a:normAutofit/>
          </a:bodyPr>
          <a:lstStyle/>
          <a:p>
            <a:r>
              <a:rPr lang="fr-FR" dirty="0"/>
              <a:t>Rapprochements par le bas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710" y="1600200"/>
            <a:ext cx="8762444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A6A6A6"/>
                </a:solidFill>
              </a:rPr>
              <a:t>Mobilisations de chercheurs dès les années 1970</a:t>
            </a:r>
          </a:p>
          <a:p>
            <a:r>
              <a:rPr lang="fr-FR" dirty="0" smtClean="0">
                <a:solidFill>
                  <a:srgbClr val="A6A6A6"/>
                </a:solidFill>
              </a:rPr>
              <a:t>Faire de la recherche autrement</a:t>
            </a:r>
          </a:p>
          <a:p>
            <a:r>
              <a:rPr lang="fr-FR" dirty="0" smtClean="0"/>
              <a:t>Mobilisations citoyennes / usagers</a:t>
            </a:r>
          </a:p>
          <a:p>
            <a:pPr lvl="1"/>
            <a:r>
              <a:rPr lang="fr-FR" dirty="0" smtClean="0"/>
              <a:t>Critiques des S&amp;T, société du risque (santé, agriculture, etc.)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emandes </a:t>
            </a:r>
            <a:r>
              <a:rPr lang="fr-FR" dirty="0" smtClean="0"/>
              <a:t>liées à des objets : semences, AB, non-labour, races locales, prairies, etc.</a:t>
            </a:r>
          </a:p>
          <a:p>
            <a:pPr lvl="1"/>
            <a:r>
              <a:rPr lang="fr-FR" dirty="0" smtClean="0"/>
              <a:t>Jouer un rôle dans la production des connaissances</a:t>
            </a:r>
          </a:p>
          <a:p>
            <a:r>
              <a:rPr lang="fr-FR" dirty="0" smtClean="0"/>
              <a:t>Incorporation dans le gouvernement des technosciences</a:t>
            </a:r>
          </a:p>
          <a:p>
            <a:pPr lvl="1"/>
            <a:r>
              <a:rPr lang="fr-FR" dirty="0" smtClean="0"/>
              <a:t>Consultations, rapports, </a:t>
            </a:r>
            <a:r>
              <a:rPr lang="fr-FR" dirty="0" err="1" smtClean="0"/>
              <a:t>Fab</a:t>
            </a:r>
            <a:r>
              <a:rPr lang="fr-FR" dirty="0" smtClean="0"/>
              <a:t> </a:t>
            </a:r>
            <a:r>
              <a:rPr lang="fr-FR" dirty="0" err="1" smtClean="0"/>
              <a:t>Lab</a:t>
            </a:r>
            <a:r>
              <a:rPr lang="fr-FR" dirty="0" smtClean="0"/>
              <a:t>, etc.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4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28</a:t>
            </a:fld>
            <a:endParaRPr lang="fr-FR"/>
          </a:p>
        </p:txBody>
      </p:sp>
      <p:pic>
        <p:nvPicPr>
          <p:cNvPr id="10" name="Image 9" descr="vous etes ic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84" y="1759986"/>
            <a:ext cx="4247811" cy="42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et plan de l’exposé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Contours, trajectoire historique, et lecture critique </a:t>
            </a:r>
            <a:r>
              <a:rPr lang="fr-FR" dirty="0" smtClean="0"/>
              <a:t>des « rapprochements » entre science et société</a:t>
            </a:r>
          </a:p>
          <a:p>
            <a:r>
              <a:rPr lang="fr-FR" dirty="0" smtClean="0"/>
              <a:t>Propos général - zooms ponctuels sur recherche agronomique</a:t>
            </a:r>
          </a:p>
          <a:p>
            <a:r>
              <a:rPr lang="fr-FR" dirty="0" smtClean="0"/>
              <a:t>Une vision schématique :</a:t>
            </a:r>
          </a:p>
          <a:p>
            <a:pPr lvl="1"/>
            <a:r>
              <a:rPr lang="fr-FR" dirty="0" smtClean="0"/>
              <a:t>par </a:t>
            </a:r>
            <a:r>
              <a:rPr lang="fr-FR" dirty="0" smtClean="0"/>
              <a:t>le haut</a:t>
            </a:r>
          </a:p>
          <a:p>
            <a:pPr lvl="1"/>
            <a:r>
              <a:rPr lang="fr-FR" dirty="0" smtClean="0"/>
              <a:t>par </a:t>
            </a:r>
            <a:r>
              <a:rPr lang="fr-FR" dirty="0" smtClean="0"/>
              <a:t>le bas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science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8503" y="1909684"/>
            <a:ext cx="5880763" cy="4525963"/>
          </a:xfrm>
        </p:spPr>
        <p:txBody>
          <a:bodyPr>
            <a:normAutofit fontScale="92500"/>
          </a:bodyPr>
          <a:lstStyle/>
          <a:p>
            <a:r>
              <a:rPr lang="fr-FR" i="1" dirty="0" smtClean="0"/>
              <a:t>The new production of </a:t>
            </a:r>
            <a:r>
              <a:rPr lang="fr-FR" i="1" dirty="0" err="1" smtClean="0"/>
              <a:t>knowledge</a:t>
            </a:r>
            <a:r>
              <a:rPr lang="fr-FR" dirty="0" smtClean="0"/>
              <a:t>, ou l’avènement du mode 2 (1994)</a:t>
            </a:r>
          </a:p>
          <a:p>
            <a:r>
              <a:rPr lang="fr-FR" dirty="0"/>
              <a:t>Mode 1 = </a:t>
            </a:r>
            <a:r>
              <a:rPr lang="fr-FR" dirty="0" smtClean="0"/>
              <a:t>tour d’ivoire. Académique</a:t>
            </a:r>
            <a:r>
              <a:rPr lang="fr-FR" dirty="0"/>
              <a:t>, </a:t>
            </a:r>
            <a:r>
              <a:rPr lang="fr-FR" dirty="0" err="1"/>
              <a:t>researcher-initiated</a:t>
            </a:r>
            <a:r>
              <a:rPr lang="fr-FR" dirty="0"/>
              <a:t>, discipline-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Mode 2 </a:t>
            </a:r>
            <a:r>
              <a:rPr lang="fr-FR" dirty="0"/>
              <a:t>: </a:t>
            </a:r>
            <a:r>
              <a:rPr lang="fr-FR" dirty="0" err="1"/>
              <a:t>context-driven</a:t>
            </a:r>
            <a:r>
              <a:rPr lang="fr-FR" dirty="0"/>
              <a:t>, </a:t>
            </a:r>
            <a:r>
              <a:rPr lang="fr-FR" dirty="0" err="1"/>
              <a:t>problem-focused</a:t>
            </a:r>
            <a:r>
              <a:rPr lang="fr-FR" dirty="0" err="1" smtClean="0"/>
              <a:t>,participation</a:t>
            </a:r>
            <a:r>
              <a:rPr lang="fr-FR" dirty="0" smtClean="0"/>
              <a:t>, interdisciplinarité</a:t>
            </a:r>
            <a:r>
              <a:rPr lang="fr-FR" dirty="0" smtClean="0"/>
              <a:t>, temps </a:t>
            </a:r>
            <a:r>
              <a:rPr lang="fr-FR" dirty="0" smtClean="0"/>
              <a:t>courts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 descr="gib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855"/>
            <a:ext cx="2866161" cy="44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9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18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Critiques sur l’existence réelle du Mode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861" y="1333983"/>
            <a:ext cx="8709078" cy="3329618"/>
          </a:xfrm>
        </p:spPr>
        <p:txBody>
          <a:bodyPr>
            <a:normAutofit/>
          </a:bodyPr>
          <a:lstStyle/>
          <a:p>
            <a:r>
              <a:rPr lang="fr-FR" dirty="0" smtClean="0"/>
              <a:t>La science n’a jamais été totalement autonome</a:t>
            </a:r>
          </a:p>
          <a:p>
            <a:pPr lvl="1"/>
            <a:r>
              <a:rPr lang="fr-FR" dirty="0" smtClean="0"/>
              <a:t>De la politique, des </a:t>
            </a:r>
            <a:r>
              <a:rPr lang="fr-FR" dirty="0" smtClean="0"/>
              <a:t>marchés</a:t>
            </a:r>
            <a:endParaRPr lang="fr-FR" dirty="0" smtClean="0"/>
          </a:p>
          <a:p>
            <a:r>
              <a:rPr lang="fr-FR" dirty="0" smtClean="0"/>
              <a:t>C. </a:t>
            </a:r>
            <a:r>
              <a:rPr lang="fr-FR" dirty="0" err="1" smtClean="0"/>
              <a:t>Liccope</a:t>
            </a:r>
            <a:r>
              <a:rPr lang="fr-FR" dirty="0" smtClean="0"/>
              <a:t> : régimes de la curiosité (noblesse) et de l’utilité (Etat, ingénieurs)</a:t>
            </a:r>
          </a:p>
          <a:p>
            <a:r>
              <a:rPr lang="fr-FR" dirty="0" smtClean="0"/>
              <a:t>D. Pestre : </a:t>
            </a:r>
            <a:r>
              <a:rPr lang="fr-FR" dirty="0" smtClean="0"/>
              <a:t>entre historique et régimes </a:t>
            </a:r>
            <a:r>
              <a:rPr lang="fr-FR" dirty="0" smtClean="0"/>
              <a:t>de savoir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5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1313478" y="4194038"/>
            <a:ext cx="7630405" cy="2788791"/>
            <a:chOff x="1313478" y="4194038"/>
            <a:chExt cx="7630405" cy="2788791"/>
          </a:xfrm>
        </p:grpSpPr>
        <p:sp>
          <p:nvSpPr>
            <p:cNvPr id="5" name="ZoneTexte 4"/>
            <p:cNvSpPr txBox="1"/>
            <p:nvPr/>
          </p:nvSpPr>
          <p:spPr>
            <a:xfrm>
              <a:off x="3201868" y="4397506"/>
              <a:ext cx="574201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/>
                <a:t>« assemblages d’institutions et de croyances, de pratiques et de </a:t>
              </a:r>
              <a:r>
                <a:rPr lang="fr-FR" sz="2400" b="1" i="1" u="sng" dirty="0"/>
                <a:t>régulations politiques et économiques qui délimitent la place et le mode d’être des sciences</a:t>
              </a:r>
              <a:r>
                <a:rPr lang="fr-FR" sz="2400" dirty="0"/>
                <a:t> » </a:t>
              </a:r>
              <a:endParaRPr lang="fr-FR" sz="2400" dirty="0" smtClean="0"/>
            </a:p>
            <a:p>
              <a:endParaRPr lang="fr-FR" sz="2400" dirty="0"/>
            </a:p>
            <a:p>
              <a:r>
                <a:rPr lang="fr-FR" sz="2400" dirty="0" smtClean="0">
                  <a:solidFill>
                    <a:srgbClr val="FF0000"/>
                  </a:solidFill>
                </a:rPr>
                <a:t>Deux périodes depuis fin XIX</a:t>
              </a:r>
              <a:r>
                <a:rPr lang="fr-FR" sz="2400" baseline="30000" dirty="0" smtClean="0">
                  <a:solidFill>
                    <a:srgbClr val="FF0000"/>
                  </a:solidFill>
                </a:rPr>
                <a:t>ème</a:t>
              </a:r>
              <a:endParaRPr lang="fr-FR" sz="2400" baseline="30000" dirty="0">
                <a:solidFill>
                  <a:srgbClr val="FF0000"/>
                </a:solidFill>
              </a:endParaRPr>
            </a:p>
            <a:p>
              <a:endParaRPr lang="fr-FR" dirty="0"/>
            </a:p>
          </p:txBody>
        </p:sp>
        <p:pic>
          <p:nvPicPr>
            <p:cNvPr id="6" name="Image 5" descr="pestre inr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478" y="4194038"/>
              <a:ext cx="1584397" cy="2663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9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785" y="167919"/>
            <a:ext cx="8815809" cy="1143000"/>
          </a:xfrm>
        </p:spPr>
        <p:txBody>
          <a:bodyPr/>
          <a:lstStyle/>
          <a:p>
            <a:r>
              <a:rPr lang="fr-FR" dirty="0" smtClean="0"/>
              <a:t>L’Etat-Nation et la technoscience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85" y="1600200"/>
            <a:ext cx="8815809" cy="45259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Fin XIX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à fin des Trente Glorieuses</a:t>
            </a:r>
          </a:p>
          <a:p>
            <a:r>
              <a:rPr lang="fr-FR" dirty="0" smtClean="0"/>
              <a:t>Etat comme porte-parole légitime du bien commun : planifie, organise, régule</a:t>
            </a:r>
          </a:p>
          <a:p>
            <a:r>
              <a:rPr lang="fr-FR" dirty="0"/>
              <a:t>S&amp;T pilier de la grandeur et autonomie nationale </a:t>
            </a:r>
          </a:p>
          <a:p>
            <a:pPr lvl="1"/>
            <a:r>
              <a:rPr lang="fr-FR" dirty="0" smtClean="0"/>
              <a:t>Complexe militaro-industriel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 descr="fusé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06" y="3767164"/>
            <a:ext cx="3742594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785" y="167919"/>
            <a:ext cx="8815809" cy="1143000"/>
          </a:xfrm>
        </p:spPr>
        <p:txBody>
          <a:bodyPr/>
          <a:lstStyle/>
          <a:p>
            <a:r>
              <a:rPr lang="fr-FR" dirty="0" smtClean="0"/>
              <a:t>L’Etat-Nation et la technoscience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85" y="1600200"/>
            <a:ext cx="8815809" cy="494164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Fin XIX</a:t>
            </a:r>
            <a:r>
              <a:rPr lang="fr-FR" baseline="30000" dirty="0" smtClean="0">
                <a:solidFill>
                  <a:schemeClr val="bg1">
                    <a:lumMod val="85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à fin des Trente Glorieuses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Etat comme porte-parole légitime du bien commun : planifie, organise, régule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S&amp;T pilier de la grandeur et autonomie nationale </a:t>
            </a:r>
          </a:p>
          <a:p>
            <a:r>
              <a:rPr lang="fr-FR" dirty="0" smtClean="0"/>
              <a:t>S</a:t>
            </a:r>
            <a:r>
              <a:rPr lang="fr-FR" dirty="0" smtClean="0"/>
              <a:t>&amp;T pilier du développement social et économique</a:t>
            </a:r>
          </a:p>
          <a:p>
            <a:r>
              <a:rPr lang="fr-FR" dirty="0" smtClean="0"/>
              <a:t>Grands instituts nationaux</a:t>
            </a:r>
          </a:p>
          <a:p>
            <a:pPr lvl="1"/>
            <a:r>
              <a:rPr lang="fr-FR" dirty="0" smtClean="0"/>
              <a:t>Recherche appliquée (INRA, CEA , etc.)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82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7248"/>
            <a:ext cx="8229600" cy="931281"/>
          </a:xfrm>
        </p:spPr>
        <p:txBody>
          <a:bodyPr/>
          <a:lstStyle/>
          <a:p>
            <a:r>
              <a:rPr lang="fr-FR" dirty="0" smtClean="0"/>
              <a:t>Tournant des 70’s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58" y="1280624"/>
            <a:ext cx="8645042" cy="5293238"/>
          </a:xfrm>
        </p:spPr>
        <p:txBody>
          <a:bodyPr>
            <a:normAutofit/>
          </a:bodyPr>
          <a:lstStyle/>
          <a:p>
            <a:r>
              <a:rPr lang="fr-FR" dirty="0" smtClean="0"/>
              <a:t>La science dans le régime néolibéral globalisé</a:t>
            </a:r>
          </a:p>
          <a:p>
            <a:r>
              <a:rPr lang="fr-FR" dirty="0" smtClean="0"/>
              <a:t>Levier de compétitivité économique dans la course internationale</a:t>
            </a:r>
          </a:p>
          <a:p>
            <a:r>
              <a:rPr lang="fr-FR" dirty="0" smtClean="0"/>
              <a:t>Renforcement synergie public-privé</a:t>
            </a:r>
          </a:p>
          <a:p>
            <a:pPr lvl="1"/>
            <a:r>
              <a:rPr lang="fr-FR" dirty="0" smtClean="0"/>
              <a:t>Baisse financement public</a:t>
            </a:r>
          </a:p>
          <a:p>
            <a:pPr lvl="1"/>
            <a:r>
              <a:rPr lang="fr-FR" dirty="0" smtClean="0"/>
              <a:t>Développement propriété intellectuelle</a:t>
            </a:r>
          </a:p>
          <a:p>
            <a:r>
              <a:rPr lang="fr-FR" dirty="0" smtClean="0"/>
              <a:t>S&amp;T, acteurs parmi d’autres des 				systèmes nationaux d’</a:t>
            </a:r>
            <a:r>
              <a:rPr lang="fr-FR" b="1" dirty="0" smtClean="0">
                <a:solidFill>
                  <a:srgbClr val="FF0000"/>
                </a:solidFill>
              </a:rPr>
              <a:t>innovation</a:t>
            </a:r>
            <a:r>
              <a:rPr lang="fr-FR" dirty="0" smtClean="0"/>
              <a:t>			(Godin, 2009)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8</a:t>
            </a:fld>
            <a:endParaRPr lang="fr-FR" dirty="0"/>
          </a:p>
        </p:txBody>
      </p:sp>
      <p:pic>
        <p:nvPicPr>
          <p:cNvPr id="5" name="Image 4" descr="bonneuil jo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95" y="3041196"/>
            <a:ext cx="2409404" cy="38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1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591"/>
            <a:ext cx="8229600" cy="845907"/>
          </a:xfrm>
        </p:spPr>
        <p:txBody>
          <a:bodyPr/>
          <a:lstStyle/>
          <a:p>
            <a:r>
              <a:rPr lang="fr-FR" dirty="0" smtClean="0"/>
              <a:t>Gouverner les individus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131" y="1344654"/>
            <a:ext cx="8677061" cy="5011696"/>
          </a:xfrm>
        </p:spPr>
        <p:txBody>
          <a:bodyPr/>
          <a:lstStyle/>
          <a:p>
            <a:r>
              <a:rPr lang="fr-FR" dirty="0" smtClean="0"/>
              <a:t>Le new public management </a:t>
            </a:r>
            <a:r>
              <a:rPr lang="fr-FR" dirty="0" smtClean="0"/>
              <a:t>dans </a:t>
            </a:r>
            <a:r>
              <a:rPr lang="fr-FR" dirty="0" smtClean="0"/>
              <a:t>la gestion de la recherche (</a:t>
            </a:r>
            <a:r>
              <a:rPr lang="fr-FR" dirty="0" err="1" smtClean="0"/>
              <a:t>Bezes</a:t>
            </a:r>
            <a:r>
              <a:rPr lang="fr-FR" dirty="0" smtClean="0"/>
              <a:t> et al., 2011)</a:t>
            </a:r>
          </a:p>
          <a:p>
            <a:r>
              <a:rPr lang="fr-FR" dirty="0" smtClean="0"/>
              <a:t>Rationalisation, mesure de l’efficacité de l’investissement public</a:t>
            </a:r>
          </a:p>
          <a:p>
            <a:r>
              <a:rPr lang="fr-FR" dirty="0" smtClean="0"/>
              <a:t>Evaluations collective </a:t>
            </a:r>
            <a:r>
              <a:rPr lang="fr-FR" dirty="0"/>
              <a:t>et individuelle</a:t>
            </a:r>
          </a:p>
          <a:p>
            <a:pPr lvl="1"/>
            <a:r>
              <a:rPr lang="fr-FR" dirty="0" smtClean="0"/>
              <a:t>Quantification de la performance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F33-7074-D746-8669-5C21A2468B9F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 descr="og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50" y="2966702"/>
            <a:ext cx="1991250" cy="32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873</Words>
  <Application>Microsoft Macintosh PowerPoint</Application>
  <PresentationFormat>Présentation à l'écran (4:3)</PresentationFormat>
  <Paragraphs>147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Transformations des relations entre science et société. Histoire et modalités</vt:lpstr>
      <vt:lpstr>Introduction</vt:lpstr>
      <vt:lpstr>Objectifs et plan de l’exposé</vt:lpstr>
      <vt:lpstr>Une nouvelle science ?</vt:lpstr>
      <vt:lpstr>Critiques sur l’existence réelle du Mode 1</vt:lpstr>
      <vt:lpstr>L’Etat-Nation et la technoscience</vt:lpstr>
      <vt:lpstr>L’Etat-Nation et la technoscience</vt:lpstr>
      <vt:lpstr>Tournant des 70’s</vt:lpstr>
      <vt:lpstr>Gouverner les individus</vt:lpstr>
      <vt:lpstr>Gouverner les individus</vt:lpstr>
      <vt:lpstr>Efficacité, mais aussi utilité</vt:lpstr>
      <vt:lpstr>Présentation PowerPoint</vt:lpstr>
      <vt:lpstr>Présentation PowerPoint</vt:lpstr>
      <vt:lpstr>Présentation PowerPoint</vt:lpstr>
      <vt:lpstr>Présentation PowerPoint</vt:lpstr>
      <vt:lpstr>Tendances contemporaines</vt:lpstr>
      <vt:lpstr>Tendances contemporaines</vt:lpstr>
      <vt:lpstr>Présentation PowerPoint</vt:lpstr>
      <vt:lpstr>Tendances contemporaines</vt:lpstr>
      <vt:lpstr>Présentation PowerPoint</vt:lpstr>
      <vt:lpstr>Présentation PowerPoint</vt:lpstr>
      <vt:lpstr>Qu’en disent, qu’en font les chercheurs ?</vt:lpstr>
      <vt:lpstr>Qu’en disent, qu’en font les chercheurs ?</vt:lpstr>
      <vt:lpstr>Point d’étape</vt:lpstr>
      <vt:lpstr>Rapprochements par le bas</vt:lpstr>
      <vt:lpstr>Rapprochements par le bas</vt:lpstr>
      <vt:lpstr>Rapprochements par le bas</vt:lpstr>
      <vt:lpstr>Pour conclure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GOULET</dc:creator>
  <cp:lastModifiedBy>Frédéric GOULET</cp:lastModifiedBy>
  <cp:revision>84</cp:revision>
  <cp:lastPrinted>2015-09-25T19:00:32Z</cp:lastPrinted>
  <dcterms:created xsi:type="dcterms:W3CDTF">2015-09-24T16:29:22Z</dcterms:created>
  <dcterms:modified xsi:type="dcterms:W3CDTF">2016-06-01T08:17:58Z</dcterms:modified>
</cp:coreProperties>
</file>